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98" r:id="rId15"/>
    <p:sldId id="299" r:id="rId16"/>
    <p:sldId id="300" r:id="rId17"/>
    <p:sldId id="275" r:id="rId18"/>
    <p:sldId id="270" r:id="rId19"/>
    <p:sldId id="271" r:id="rId20"/>
    <p:sldId id="272" r:id="rId21"/>
    <p:sldId id="273" r:id="rId22"/>
    <p:sldId id="274" r:id="rId23"/>
    <p:sldId id="276" r:id="rId24"/>
    <p:sldId id="278" r:id="rId25"/>
    <p:sldId id="277"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123" d="100"/>
          <a:sy n="123" d="100"/>
        </p:scale>
        <p:origin x="13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671D0-2BDB-45AF-A851-D661F6D3C5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3E451CD-2A5A-4E46-AFCE-79644189A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E991DB95-3757-4C7E-9F81-5F60BF055582}"/>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D54EC4B4-1367-4D8E-98C3-AEEF960147F5}"/>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166ED29-C873-4543-B7E1-E79BD42C1191}"/>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930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84F6BC-9C7D-44E3-8FB3-A5D3FEC50E7C}"/>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5DDFA137-9E72-4D4E-9A9B-9B642B1F51E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8D56E9F-9208-4121-85E1-3069D24C1B8A}"/>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24443664-6186-48C2-95DF-9567CE3B1B9C}"/>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E68714A1-E3E5-42B3-B82F-97C26E3CAF80}"/>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513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4496B09-4BEB-4AD3-BCC9-B01888D24C3C}"/>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5B18123-2CC5-4AFC-90FD-68FBE07BE8F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413529F-3052-4090-BDE7-86EAB31967F9}"/>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AB9C83CC-6A2F-4599-A82B-3AA20D976E2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145489EC-BA6C-4295-ADF3-CF230364BA4C}"/>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0552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C2B7CF-4E40-4185-8260-B4FC838AA82F}"/>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C145DE7-F6E6-4997-8029-9B80694E387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5606A06-4FF1-422C-8D52-F4C6F4EC433D}"/>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D0E736CE-F5D0-4002-ADD5-399C6291026B}"/>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35AE779-A848-4796-9479-123BA3A55D12}"/>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12287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842B49-AEBD-4573-84CE-134E86D11E5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953F6D9-0132-470C-8C1F-99E53343B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E877F16-A63D-45E3-9E07-B99763F7E371}"/>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19784523-6B3B-4688-A33F-31D12B50A24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2A97AF9-930F-44FA-AE70-F46166F2876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810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1B7ED-3B4D-4CF3-9AF8-DCFA794554DD}"/>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65C7095C-D1F3-448E-A163-D8112359024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8660A3BF-C8DE-4139-AE13-92B32F00394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84B7D209-7CF1-481D-A144-80767B40CE56}"/>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6" name="Нижний колонтитул 5">
            <a:extLst>
              <a:ext uri="{FF2B5EF4-FFF2-40B4-BE49-F238E27FC236}">
                <a16:creationId xmlns:a16="http://schemas.microsoft.com/office/drawing/2014/main" id="{11B842DF-EF65-4F50-B173-AF57771466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477E9F67-8E18-48D2-8851-11289DBE5C79}"/>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52049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13AA4-4B3E-47CC-84F7-84A4A9120196}"/>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516C2EB5-78BA-457C-B172-19C0A1917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330350A-7A80-410B-9621-CD221374470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134978DF-27EF-44A3-8C76-B3143C030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9C3C9DE-74D8-4AC4-BC28-30DCC12920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9458EBA5-17CA-4BCA-98D6-C529D9EE43DC}"/>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8" name="Нижний колонтитул 7">
            <a:extLst>
              <a:ext uri="{FF2B5EF4-FFF2-40B4-BE49-F238E27FC236}">
                <a16:creationId xmlns:a16="http://schemas.microsoft.com/office/drawing/2014/main" id="{8D42B907-DAD8-46DF-965D-0B85D9D61108}"/>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847FE150-31C6-4D57-9A40-2BEEDE2DD4B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874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DD412-A49B-4A60-BDA9-4DE98A6E7C25}"/>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6332180-815A-4A37-B56E-259D59B731DB}"/>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4" name="Нижний колонтитул 3">
            <a:extLst>
              <a:ext uri="{FF2B5EF4-FFF2-40B4-BE49-F238E27FC236}">
                <a16:creationId xmlns:a16="http://schemas.microsoft.com/office/drawing/2014/main" id="{0352E8DE-1155-454F-BB6A-7FB7A49FF6C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A86F4679-CA96-4CE4-872E-B105DE6EB6C4}"/>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5231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E88BB0-CD50-48ED-8CDC-08B1E4C22A42}"/>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3" name="Нижний колонтитул 2">
            <a:extLst>
              <a:ext uri="{FF2B5EF4-FFF2-40B4-BE49-F238E27FC236}">
                <a16:creationId xmlns:a16="http://schemas.microsoft.com/office/drawing/2014/main" id="{05A81452-4D20-4FB6-84E4-002112616A8F}"/>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A6D58415-FB42-4A51-9C33-5FC3C862E64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25333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580E52-EBD8-4698-BC00-B913EC32DB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4580B661-234C-4994-93A0-D2B9787F9E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03FEC5A4-924A-4780-B408-DFCD1F4C3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4EEA3B6-18B1-4F03-81C0-729F3C08CD65}"/>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6" name="Нижний колонтитул 5">
            <a:extLst>
              <a:ext uri="{FF2B5EF4-FFF2-40B4-BE49-F238E27FC236}">
                <a16:creationId xmlns:a16="http://schemas.microsoft.com/office/drawing/2014/main" id="{AF8AFA4F-041E-4869-8D5B-C232A4DE714E}"/>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F4F7C73E-5593-4555-81D8-EE7DEC175ED3}"/>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35176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BDD2B-B107-4E97-B23F-240320E0BF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C0284E83-FF34-4A04-ACA2-5913DC0EF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1B5989CA-DA16-41CF-9FD1-E3548A24A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33ABB5-76C9-422A-B6D3-931B70C96F10}"/>
              </a:ext>
            </a:extLst>
          </p:cNvPr>
          <p:cNvSpPr>
            <a:spLocks noGrp="1"/>
          </p:cNvSpPr>
          <p:nvPr>
            <p:ph type="dt" sz="half" idx="10"/>
          </p:nvPr>
        </p:nvSpPr>
        <p:spPr/>
        <p:txBody>
          <a:bodyPr/>
          <a:lstStyle/>
          <a:p>
            <a:fld id="{A76E1671-358D-4BAB-9EB2-DC8D65251B89}" type="datetimeFigureOut">
              <a:rPr lang="en-US" smtClean="0"/>
              <a:t>3/28/2022</a:t>
            </a:fld>
            <a:endParaRPr lang="en-US"/>
          </a:p>
        </p:txBody>
      </p:sp>
      <p:sp>
        <p:nvSpPr>
          <p:cNvPr id="6" name="Нижний колонтитул 5">
            <a:extLst>
              <a:ext uri="{FF2B5EF4-FFF2-40B4-BE49-F238E27FC236}">
                <a16:creationId xmlns:a16="http://schemas.microsoft.com/office/drawing/2014/main" id="{36AECAB4-441B-4BA1-9EB9-CE05AF6BBC73}"/>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8F852E05-DB3B-4B02-9658-B1682F2DF34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02891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0249F-5E6F-435B-8BA6-2A7715856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B9024CB9-05D5-4CEB-A431-24500E1B2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4934E13-6B72-4799-A173-50AE9991F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E1671-358D-4BAB-9EB2-DC8D65251B89}" type="datetimeFigureOut">
              <a:rPr lang="en-US" smtClean="0"/>
              <a:t>3/28/2022</a:t>
            </a:fld>
            <a:endParaRPr lang="en-US"/>
          </a:p>
        </p:txBody>
      </p:sp>
      <p:sp>
        <p:nvSpPr>
          <p:cNvPr id="5" name="Нижний колонтитул 4">
            <a:extLst>
              <a:ext uri="{FF2B5EF4-FFF2-40B4-BE49-F238E27FC236}">
                <a16:creationId xmlns:a16="http://schemas.microsoft.com/office/drawing/2014/main" id="{42D8DB70-5BC0-49E9-831B-FA9902663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D5CCAF82-71F2-4F04-AEC5-AD970EB35F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BD233-594A-4988-B3E0-F12C767C00D3}" type="slidenum">
              <a:rPr lang="en-US" smtClean="0"/>
              <a:t>‹#›</a:t>
            </a:fld>
            <a:endParaRPr lang="en-US"/>
          </a:p>
        </p:txBody>
      </p:sp>
    </p:spTree>
    <p:extLst>
      <p:ext uri="{BB962C8B-B14F-4D97-AF65-F5344CB8AC3E}">
        <p14:creationId xmlns:p14="http://schemas.microsoft.com/office/powerpoint/2010/main" val="289998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BB7B41-7122-497A-A583-FEDA914639DE}"/>
              </a:ext>
            </a:extLst>
          </p:cNvPr>
          <p:cNvSpPr>
            <a:spLocks noGrp="1"/>
          </p:cNvSpPr>
          <p:nvPr>
            <p:ph type="ctrTitle"/>
          </p:nvPr>
        </p:nvSpPr>
        <p:spPr>
          <a:xfrm>
            <a:off x="1524000" y="394166"/>
            <a:ext cx="9144000" cy="3034834"/>
          </a:xfrm>
        </p:spPr>
        <p:txBody>
          <a:bodyPr>
            <a:normAutofit/>
          </a:bodyPr>
          <a:lstStyle/>
          <a:p>
            <a:r>
              <a:rPr lang="en-US" b="1" dirty="0" smtClean="0"/>
              <a:t>Feature Engineering in </a:t>
            </a:r>
            <a:br>
              <a:rPr lang="en-US" b="1" dirty="0" smtClean="0"/>
            </a:br>
            <a:r>
              <a:rPr lang="en-US" b="1" dirty="0" smtClean="0"/>
              <a:t>Time Series Analysis</a:t>
            </a:r>
            <a:endParaRPr lang="en-US" dirty="0"/>
          </a:p>
        </p:txBody>
      </p:sp>
      <p:sp>
        <p:nvSpPr>
          <p:cNvPr id="3" name="Подзаголовок 2">
            <a:extLst>
              <a:ext uri="{FF2B5EF4-FFF2-40B4-BE49-F238E27FC236}">
                <a16:creationId xmlns:a16="http://schemas.microsoft.com/office/drawing/2014/main" id="{1BE6ACEE-330D-41E3-B6ED-241B20D52AFA}"/>
              </a:ext>
            </a:extLst>
          </p:cNvPr>
          <p:cNvSpPr>
            <a:spLocks noGrp="1"/>
          </p:cNvSpPr>
          <p:nvPr>
            <p:ph type="subTitle" idx="1"/>
          </p:nvPr>
        </p:nvSpPr>
        <p:spPr>
          <a:xfrm>
            <a:off x="1846730" y="3429000"/>
            <a:ext cx="9144000" cy="2906338"/>
          </a:xfrm>
        </p:spPr>
        <p:txBody>
          <a:bodyPr>
            <a:normAutofit/>
          </a:bodyPr>
          <a:lstStyle/>
          <a:p>
            <a:r>
              <a:rPr lang="en-US" dirty="0" smtClean="0"/>
              <a:t>Specify </a:t>
            </a:r>
            <a:r>
              <a:rPr lang="en-US" dirty="0"/>
              <a:t>of features in time series analysis</a:t>
            </a:r>
            <a:r>
              <a:rPr lang="en-US" dirty="0" smtClean="0"/>
              <a:t>.</a:t>
            </a:r>
          </a:p>
          <a:p>
            <a:r>
              <a:rPr lang="en-US" dirty="0"/>
              <a:t>Specify</a:t>
            </a:r>
            <a:r>
              <a:rPr lang="en-US" dirty="0" smtClean="0"/>
              <a:t> </a:t>
            </a:r>
            <a:r>
              <a:rPr lang="en-US" dirty="0"/>
              <a:t>of </a:t>
            </a:r>
            <a:r>
              <a:rPr lang="en-US" dirty="0" smtClean="0"/>
              <a:t>exploratory data analysis;</a:t>
            </a:r>
          </a:p>
          <a:p>
            <a:r>
              <a:rPr lang="en-US" dirty="0" smtClean="0"/>
              <a:t>Some </a:t>
            </a:r>
            <a:r>
              <a:rPr lang="en-US" dirty="0"/>
              <a:t>methods for representing of features in </a:t>
            </a:r>
            <a:r>
              <a:rPr lang="en-US" dirty="0" smtClean="0"/>
              <a:t>time series </a:t>
            </a:r>
            <a:r>
              <a:rPr lang="en-US" dirty="0"/>
              <a:t>analysis</a:t>
            </a:r>
            <a:r>
              <a:rPr lang="en-US" dirty="0" smtClean="0"/>
              <a:t>;</a:t>
            </a:r>
          </a:p>
          <a:p>
            <a:r>
              <a:rPr lang="en-US" dirty="0" smtClean="0"/>
              <a:t>Review </a:t>
            </a:r>
            <a:r>
              <a:rPr lang="en-US" dirty="0"/>
              <a:t>of methods for extracting features from time series</a:t>
            </a:r>
            <a:r>
              <a:rPr lang="en-US" dirty="0" smtClean="0"/>
              <a:t>;</a:t>
            </a:r>
          </a:p>
          <a:p>
            <a:r>
              <a:rPr lang="en-US" dirty="0" smtClean="0"/>
              <a:t>Some methods of feature processing in </a:t>
            </a:r>
            <a:r>
              <a:rPr lang="en-US" dirty="0"/>
              <a:t>time </a:t>
            </a:r>
            <a:r>
              <a:rPr lang="en-US" dirty="0" smtClean="0"/>
              <a:t>series analysis.</a:t>
            </a:r>
          </a:p>
        </p:txBody>
      </p:sp>
    </p:spTree>
    <p:extLst>
      <p:ext uri="{BB962C8B-B14F-4D97-AF65-F5344CB8AC3E}">
        <p14:creationId xmlns:p14="http://schemas.microsoft.com/office/powerpoint/2010/main" val="231659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a:t>
            </a:r>
            <a:endParaRPr lang="ru-RU" dirty="0"/>
          </a:p>
        </p:txBody>
      </p:sp>
      <p:sp>
        <p:nvSpPr>
          <p:cNvPr id="3" name="Объект 2"/>
          <p:cNvSpPr>
            <a:spLocks noGrp="1"/>
          </p:cNvSpPr>
          <p:nvPr>
            <p:ph idx="1"/>
          </p:nvPr>
        </p:nvSpPr>
        <p:spPr>
          <a:xfrm>
            <a:off x="692921" y="1517977"/>
            <a:ext cx="4930212" cy="4351338"/>
          </a:xfrm>
        </p:spPr>
        <p:txBody>
          <a:bodyPr>
            <a:normAutofit/>
          </a:bodyPr>
          <a:lstStyle/>
          <a:p>
            <a:pPr lvl="0" eaLnBrk="0" fontAlgn="base" hangingPunct="0">
              <a:lnSpc>
                <a:spcPct val="100000"/>
              </a:lnSpc>
              <a:spcBef>
                <a:spcPts val="300"/>
              </a:spcBef>
              <a:spcAft>
                <a:spcPct val="0"/>
              </a:spcAft>
            </a:pPr>
            <a:r>
              <a:rPr lang="ru-RU" altLang="ru-RU" sz="2000" dirty="0" err="1"/>
              <a:t>The</a:t>
            </a:r>
            <a:r>
              <a:rPr lang="ru-RU" altLang="ru-RU" sz="2000" dirty="0"/>
              <a:t> </a:t>
            </a:r>
            <a:r>
              <a:rPr lang="ru-RU" altLang="ru-RU" sz="2000" dirty="0" err="1"/>
              <a:t>better</a:t>
            </a:r>
            <a:r>
              <a:rPr lang="ru-RU" altLang="ru-RU" sz="2000" dirty="0"/>
              <a:t> </a:t>
            </a:r>
            <a:r>
              <a:rPr lang="ru-RU" altLang="ru-RU" sz="2000" dirty="0" err="1"/>
              <a:t>way</a:t>
            </a:r>
            <a:r>
              <a:rPr lang="ru-RU" altLang="ru-RU" sz="2000" dirty="0"/>
              <a:t> </a:t>
            </a:r>
            <a:r>
              <a:rPr lang="ru-RU" altLang="ru-RU" sz="2000" dirty="0" err="1"/>
              <a:t>to</a:t>
            </a:r>
            <a:r>
              <a:rPr lang="ru-RU" altLang="ru-RU" sz="2000" dirty="0"/>
              <a:t> </a:t>
            </a:r>
            <a:r>
              <a:rPr lang="ru-RU" altLang="ru-RU" sz="2000" dirty="0" err="1"/>
              <a:t>make</a:t>
            </a:r>
            <a:r>
              <a:rPr lang="ru-RU" altLang="ru-RU" sz="2000" dirty="0"/>
              <a:t> </a:t>
            </a:r>
            <a:r>
              <a:rPr lang="ru-RU" altLang="ru-RU" sz="2000" dirty="0" err="1"/>
              <a:t>forecast</a:t>
            </a:r>
            <a:r>
              <a:rPr lang="ru-RU" altLang="ru-RU" sz="2000" dirty="0"/>
              <a:t> </a:t>
            </a:r>
            <a:r>
              <a:rPr lang="ru-RU" altLang="ru-RU" sz="2000" dirty="0" err="1"/>
              <a:t>using</a:t>
            </a:r>
            <a:r>
              <a:rPr lang="ru-RU" altLang="ru-RU" sz="2000" dirty="0"/>
              <a:t> </a:t>
            </a:r>
            <a:r>
              <a:rPr lang="ru-RU" altLang="ru-RU" sz="2000" dirty="0" err="1"/>
              <a:t>conventional</a:t>
            </a:r>
            <a:r>
              <a:rPr lang="ru-RU" altLang="ru-RU" sz="2000" dirty="0"/>
              <a:t> </a:t>
            </a:r>
            <a:r>
              <a:rPr lang="ru-RU" altLang="ru-RU" sz="2000" dirty="0" err="1"/>
              <a:t>regression</a:t>
            </a:r>
            <a:r>
              <a:rPr lang="ru-RU" altLang="ru-RU" sz="2000" dirty="0"/>
              <a:t> - </a:t>
            </a:r>
            <a:r>
              <a:rPr lang="ru-RU" altLang="ru-RU" sz="2000" dirty="0" err="1"/>
              <a:t>is</a:t>
            </a:r>
            <a:r>
              <a:rPr lang="ru-RU" altLang="ru-RU" sz="2000" dirty="0"/>
              <a:t> </a:t>
            </a:r>
            <a:r>
              <a:rPr lang="ru-RU" altLang="ru-RU" sz="2000" dirty="0" err="1"/>
              <a:t>to</a:t>
            </a:r>
            <a:r>
              <a:rPr lang="ru-RU" altLang="ru-RU" sz="2000" dirty="0"/>
              <a:t> </a:t>
            </a:r>
            <a:r>
              <a:rPr lang="ru-RU" altLang="ru-RU" sz="2000" dirty="0" err="1"/>
              <a:t>use</a:t>
            </a:r>
            <a:r>
              <a:rPr lang="ru-RU" altLang="ru-RU" sz="2000" dirty="0"/>
              <a:t> </a:t>
            </a:r>
            <a:r>
              <a:rPr lang="ru-RU" altLang="ru-RU" sz="2000" dirty="0" err="1"/>
              <a:t>so-called</a:t>
            </a:r>
            <a:r>
              <a:rPr lang="ru-RU" altLang="ru-RU" sz="2000" dirty="0"/>
              <a:t> </a:t>
            </a:r>
            <a:r>
              <a:rPr lang="ru-RU" altLang="ru-RU" sz="2000" b="1" dirty="0" err="1"/>
              <a:t>Forecast</a:t>
            </a:r>
            <a:r>
              <a:rPr lang="ru-RU" altLang="ru-RU" sz="2000" b="1" dirty="0"/>
              <a:t> </a:t>
            </a:r>
            <a:r>
              <a:rPr lang="ru-RU" altLang="ru-RU" sz="2000" b="1" dirty="0" err="1"/>
              <a:t>Reduction</a:t>
            </a:r>
            <a:r>
              <a:rPr lang="ru-RU" altLang="ru-RU" sz="2000" dirty="0"/>
              <a:t> </a:t>
            </a:r>
            <a:r>
              <a:rPr lang="ru-RU" altLang="ru-RU" sz="2000" dirty="0" err="1"/>
              <a:t>technique</a:t>
            </a:r>
            <a:r>
              <a:rPr lang="ru-RU" altLang="ru-RU" sz="2000" dirty="0"/>
              <a:t>, </a:t>
            </a:r>
            <a:r>
              <a:rPr lang="ru-RU" altLang="ru-RU" sz="2000" dirty="0" err="1"/>
              <a:t>which</a:t>
            </a:r>
            <a:r>
              <a:rPr lang="ru-RU" altLang="ru-RU" sz="2000" dirty="0"/>
              <a:t> </a:t>
            </a:r>
            <a:r>
              <a:rPr lang="ru-RU" altLang="ru-RU" sz="2000" dirty="0" err="1"/>
              <a:t>is</a:t>
            </a:r>
            <a:r>
              <a:rPr lang="ru-RU" altLang="ru-RU" sz="2000" dirty="0"/>
              <a:t> </a:t>
            </a:r>
            <a:r>
              <a:rPr lang="ru-RU" altLang="ru-RU" sz="2000" dirty="0" err="1"/>
              <a:t>transformation</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implicitly</a:t>
            </a:r>
            <a:r>
              <a:rPr lang="ru-RU" altLang="ru-RU" sz="2000" dirty="0"/>
              <a:t> </a:t>
            </a:r>
            <a:r>
              <a:rPr lang="ru-RU" altLang="ru-RU" sz="2000" dirty="0" err="1"/>
              <a:t>accompanying</a:t>
            </a:r>
            <a:r>
              <a:rPr lang="ru-RU" altLang="ru-RU" sz="2000" dirty="0"/>
              <a:t> </a:t>
            </a:r>
            <a:r>
              <a:rPr lang="ru-RU" altLang="ru-RU" sz="2000" dirty="0" err="1"/>
              <a:t>long-horizon</a:t>
            </a:r>
            <a:r>
              <a:rPr lang="ru-RU" altLang="ru-RU" sz="2000" dirty="0"/>
              <a:t> </a:t>
            </a:r>
            <a:r>
              <a:rPr lang="ru-RU" altLang="ru-RU" sz="2000" dirty="0" err="1"/>
              <a:t>regression</a:t>
            </a:r>
            <a:r>
              <a:rPr lang="ru-RU" altLang="ru-RU" sz="2000" dirty="0"/>
              <a:t> </a:t>
            </a:r>
            <a:r>
              <a:rPr lang="ru-RU" altLang="ru-RU" sz="2000" dirty="0" err="1"/>
              <a:t>problem</a:t>
            </a:r>
            <a:r>
              <a:rPr lang="ru-RU" altLang="ru-RU" sz="2000" dirty="0"/>
              <a:t> </a:t>
            </a:r>
            <a:r>
              <a:rPr lang="ru-RU" altLang="ru-RU" sz="2000" dirty="0" err="1"/>
              <a:t>to</a:t>
            </a:r>
            <a:r>
              <a:rPr lang="ru-RU" altLang="ru-RU" sz="2000" dirty="0"/>
              <a:t> </a:t>
            </a:r>
            <a:r>
              <a:rPr lang="ru-RU" altLang="ru-RU" sz="2000" dirty="0" err="1"/>
              <a:t>the</a:t>
            </a:r>
            <a:r>
              <a:rPr lang="ru-RU" altLang="ru-RU" sz="2000" dirty="0"/>
              <a:t> </a:t>
            </a:r>
            <a:r>
              <a:rPr lang="ru-RU" altLang="ru-RU" sz="2000" dirty="0" err="1"/>
              <a:t>sliding</a:t>
            </a:r>
            <a:r>
              <a:rPr lang="ru-RU" altLang="ru-RU" sz="2000" dirty="0"/>
              <a:t> </a:t>
            </a:r>
            <a:r>
              <a:rPr lang="ru-RU" altLang="ru-RU" sz="2000" dirty="0" err="1"/>
              <a:t>window</a:t>
            </a:r>
            <a:r>
              <a:rPr lang="ru-RU" altLang="ru-RU" sz="2000" dirty="0"/>
              <a:t> </a:t>
            </a:r>
            <a:r>
              <a:rPr lang="ru-RU" altLang="ru-RU" sz="2000" dirty="0" err="1"/>
              <a:t>based</a:t>
            </a:r>
            <a:r>
              <a:rPr lang="ru-RU" altLang="ru-RU" sz="2000" dirty="0"/>
              <a:t> </a:t>
            </a:r>
            <a:r>
              <a:rPr lang="ru-RU" altLang="ru-RU" sz="2000" dirty="0" err="1"/>
              <a:t>problem</a:t>
            </a:r>
            <a:r>
              <a:rPr lang="ru-RU" altLang="ru-RU" sz="2000" dirty="0"/>
              <a:t>.</a:t>
            </a:r>
            <a:endParaRPr lang="en-US" altLang="ru-RU" sz="2000" dirty="0"/>
          </a:p>
          <a:p>
            <a:pPr lvl="0" eaLnBrk="0" fontAlgn="base" hangingPunct="0">
              <a:lnSpc>
                <a:spcPct val="100000"/>
              </a:lnSpc>
              <a:spcBef>
                <a:spcPts val="300"/>
              </a:spcBef>
              <a:spcAft>
                <a:spcPct val="0"/>
              </a:spcAft>
            </a:pPr>
            <a:r>
              <a:rPr lang="ru-RU" altLang="ru-RU" sz="2000" dirty="0" err="1"/>
              <a:t>This</a:t>
            </a:r>
            <a:r>
              <a:rPr lang="ru-RU" altLang="ru-RU" sz="2000" dirty="0"/>
              <a:t> </a:t>
            </a:r>
            <a:r>
              <a:rPr lang="ru-RU" altLang="ru-RU" sz="2000" dirty="0" err="1"/>
              <a:t>can</a:t>
            </a:r>
            <a:r>
              <a:rPr lang="ru-RU" altLang="ru-RU" sz="2000" dirty="0"/>
              <a:t> </a:t>
            </a:r>
            <a:r>
              <a:rPr lang="ru-RU" altLang="ru-RU" sz="2000" dirty="0" err="1"/>
              <a:t>be</a:t>
            </a:r>
            <a:r>
              <a:rPr lang="ru-RU" altLang="ru-RU" sz="2000" dirty="0"/>
              <a:t> </a:t>
            </a:r>
            <a:r>
              <a:rPr lang="ru-RU" altLang="ru-RU" sz="2000" dirty="0" err="1"/>
              <a:t>performed</a:t>
            </a:r>
            <a:r>
              <a:rPr lang="ru-RU" altLang="ru-RU" sz="2000" dirty="0"/>
              <a:t> </a:t>
            </a:r>
            <a:r>
              <a:rPr lang="ru-RU" altLang="ru-RU" sz="2000" dirty="0" err="1"/>
              <a:t>by</a:t>
            </a:r>
            <a:r>
              <a:rPr lang="ru-RU" altLang="ru-RU" sz="2000" dirty="0"/>
              <a:t> </a:t>
            </a:r>
            <a:r>
              <a:rPr lang="ru-RU" altLang="ru-RU" sz="2000" dirty="0" err="1"/>
              <a:t>method</a:t>
            </a:r>
            <a:r>
              <a:rPr lang="ru-RU" altLang="ru-RU" sz="2000" dirty="0"/>
              <a:t> </a:t>
            </a:r>
            <a:r>
              <a:rPr lang="ru-RU" altLang="ru-RU" sz="2000" dirty="0" err="1"/>
              <a:t>make_reduction</a:t>
            </a:r>
            <a:r>
              <a:rPr lang="ru-RU" altLang="ru-RU" sz="2000" dirty="0"/>
              <a:t> </a:t>
            </a:r>
            <a:r>
              <a:rPr lang="ru-RU" altLang="ru-RU" sz="2000" dirty="0" err="1"/>
              <a:t>as</a:t>
            </a:r>
            <a:r>
              <a:rPr lang="ru-RU" altLang="ru-RU" sz="2000" dirty="0"/>
              <a:t> </a:t>
            </a:r>
            <a:r>
              <a:rPr lang="ru-RU" altLang="ru-RU" sz="2000" dirty="0" err="1"/>
              <a:t>it</a:t>
            </a:r>
            <a:r>
              <a:rPr lang="ru-RU" altLang="ru-RU" sz="2000" dirty="0"/>
              <a:t> </a:t>
            </a:r>
            <a:r>
              <a:rPr lang="ru-RU" altLang="ru-RU" sz="2000" dirty="0" err="1"/>
              <a:t>is</a:t>
            </a:r>
            <a:r>
              <a:rPr lang="ru-RU" altLang="ru-RU" sz="2000" dirty="0"/>
              <a:t> </a:t>
            </a:r>
            <a:r>
              <a:rPr lang="ru-RU" altLang="ru-RU" sz="2000" dirty="0" err="1"/>
              <a:t>shown</a:t>
            </a:r>
            <a:r>
              <a:rPr lang="ru-RU" altLang="ru-RU" sz="2000" dirty="0"/>
              <a:t> </a:t>
            </a:r>
            <a:r>
              <a:rPr lang="ru-RU" altLang="ru-RU" sz="2000" dirty="0" err="1"/>
              <a:t>below</a:t>
            </a:r>
            <a:r>
              <a:rPr lang="ru-RU" altLang="ru-RU" sz="2000" dirty="0" smtClean="0"/>
              <a:t>.</a:t>
            </a:r>
            <a:endParaRPr lang="en-US"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6095999" y="1355607"/>
            <a:ext cx="4655225" cy="5043160"/>
          </a:xfrm>
          <a:prstGeom prst="rect">
            <a:avLst/>
          </a:prstGeom>
        </p:spPr>
      </p:pic>
    </p:spTree>
    <p:extLst>
      <p:ext uri="{BB962C8B-B14F-4D97-AF65-F5344CB8AC3E}">
        <p14:creationId xmlns:p14="http://schemas.microsoft.com/office/powerpoint/2010/main" val="161417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10784704" cy="4351338"/>
          </a:xfrm>
        </p:spPr>
        <p:txBody>
          <a:bodyPr>
            <a:normAutofit/>
          </a:bodyPr>
          <a:lstStyle/>
          <a:p>
            <a:r>
              <a:rPr lang="en-US" dirty="0" smtClean="0"/>
              <a:t>Example of time series </a:t>
            </a:r>
            <a:r>
              <a:rPr lang="en-US" b="1" dirty="0" smtClean="0"/>
              <a:t>Rolling Representation</a:t>
            </a:r>
            <a:endParaRPr lang="en-US" sz="16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4972050" y="2162175"/>
            <a:ext cx="6505575" cy="3619500"/>
          </a:xfrm>
          <a:prstGeom prst="rect">
            <a:avLst/>
          </a:prstGeom>
        </p:spPr>
      </p:pic>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403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3588793" cy="4351338"/>
          </a:xfrm>
        </p:spPr>
        <p:txBody>
          <a:bodyPr>
            <a:normAutofit/>
          </a:bodyPr>
          <a:lstStyle/>
          <a:p>
            <a:r>
              <a:rPr lang="en-US" sz="2000" dirty="0"/>
              <a:t>Example -</a:t>
            </a:r>
            <a:br>
              <a:rPr lang="en-US" sz="2000" dirty="0"/>
            </a:br>
            <a:r>
              <a:rPr lang="en-US" sz="2000" b="1" dirty="0"/>
              <a:t>Build a Multivariate Time Series form the Univariate</a:t>
            </a:r>
            <a:r>
              <a:rPr lang="en-US" sz="2000" dirty="0"/>
              <a:t> to estimate feature parameter importance</a:t>
            </a:r>
            <a:endParaRPr lang="en-US" sz="12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1" name="Рисунок 10"/>
          <p:cNvPicPr>
            <a:picLocks noChangeAspect="1"/>
          </p:cNvPicPr>
          <p:nvPr/>
        </p:nvPicPr>
        <p:blipFill>
          <a:blip r:embed="rId2"/>
          <a:stretch>
            <a:fillRect/>
          </a:stretch>
        </p:blipFill>
        <p:spPr>
          <a:xfrm>
            <a:off x="4281714" y="1294615"/>
            <a:ext cx="7570438" cy="5184321"/>
          </a:xfrm>
          <a:prstGeom prst="rect">
            <a:avLst/>
          </a:prstGeom>
        </p:spPr>
      </p:pic>
    </p:spTree>
    <p:extLst>
      <p:ext uri="{BB962C8B-B14F-4D97-AF65-F5344CB8AC3E}">
        <p14:creationId xmlns:p14="http://schemas.microsoft.com/office/powerpoint/2010/main" val="412003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9684793" cy="4351338"/>
          </a:xfrm>
        </p:spPr>
        <p:txBody>
          <a:bodyPr>
            <a:normAutofit/>
          </a:bodyPr>
          <a:lstStyle/>
          <a:p>
            <a:r>
              <a:rPr lang="en-US" sz="2000" dirty="0"/>
              <a:t>Example of </a:t>
            </a:r>
            <a:r>
              <a:rPr lang="en-US" sz="2000" b="1" dirty="0"/>
              <a:t>Symbol-Based (coarse quantization) Time Series Representation</a:t>
            </a:r>
            <a:r>
              <a:rPr lang="en-US" sz="2000" dirty="0"/>
              <a:t>.</a:t>
            </a:r>
            <a:endParaRPr lang="en-US" sz="105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a:blip r:embed="rId2"/>
          <a:stretch>
            <a:fillRect/>
          </a:stretch>
        </p:blipFill>
        <p:spPr>
          <a:xfrm>
            <a:off x="3586672" y="2166641"/>
            <a:ext cx="6471728" cy="4019550"/>
          </a:xfrm>
          <a:prstGeom prst="rect">
            <a:avLst/>
          </a:prstGeom>
        </p:spPr>
      </p:pic>
    </p:spTree>
    <p:extLst>
      <p:ext uri="{BB962C8B-B14F-4D97-AF65-F5344CB8AC3E}">
        <p14:creationId xmlns:p14="http://schemas.microsoft.com/office/powerpoint/2010/main" val="998503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Time Series Transformations</a:t>
            </a:r>
          </a:p>
        </p:txBody>
      </p:sp>
      <p:sp>
        <p:nvSpPr>
          <p:cNvPr id="3" name="Объект 2"/>
          <p:cNvSpPr>
            <a:spLocks noGrp="1"/>
          </p:cNvSpPr>
          <p:nvPr>
            <p:ph idx="1"/>
          </p:nvPr>
        </p:nvSpPr>
        <p:spPr>
          <a:xfrm>
            <a:off x="327025" y="1165356"/>
            <a:ext cx="11422879" cy="5112827"/>
          </a:xfrm>
        </p:spPr>
        <p:txBody>
          <a:bodyPr>
            <a:noAutofit/>
          </a:bodyPr>
          <a:lstStyle/>
          <a:p>
            <a:r>
              <a:rPr lang="en-US" dirty="0"/>
              <a:t>Types of </a:t>
            </a:r>
            <a:r>
              <a:rPr lang="en-US" b="1" dirty="0"/>
              <a:t>time series transformations</a:t>
            </a:r>
            <a:r>
              <a:rPr lang="en-US" dirty="0"/>
              <a:t>:</a:t>
            </a:r>
          </a:p>
          <a:p>
            <a:r>
              <a:rPr lang="en-US" dirty="0"/>
              <a:t>Power Transform.</a:t>
            </a:r>
          </a:p>
          <a:p>
            <a:r>
              <a:rPr lang="en-US" dirty="0"/>
              <a:t>log-</a:t>
            </a:r>
            <a:r>
              <a:rPr lang="en-US" dirty="0" err="1"/>
              <a:t>exp</a:t>
            </a:r>
            <a:r>
              <a:rPr lang="en-US" dirty="0"/>
              <a:t> Transform.</a:t>
            </a:r>
          </a:p>
          <a:p>
            <a:r>
              <a:rPr lang="en-US" dirty="0"/>
              <a:t>Box-Cox Transformation.</a:t>
            </a:r>
          </a:p>
          <a:p>
            <a:r>
              <a:rPr lang="en-US" dirty="0"/>
              <a:t>Seasonal Difference.</a:t>
            </a:r>
          </a:p>
          <a:p>
            <a:r>
              <a:rPr lang="en-US" dirty="0"/>
              <a:t>Trend Difference.</a:t>
            </a:r>
          </a:p>
          <a:p>
            <a:r>
              <a:rPr lang="en-US" dirty="0"/>
              <a:t>Standardization</a:t>
            </a:r>
            <a:r>
              <a:rPr lang="en-US" dirty="0" smtClean="0"/>
              <a:t>.</a:t>
            </a:r>
            <a:endParaRPr lang="ru-RU" dirty="0" smtClean="0"/>
          </a:p>
          <a:p>
            <a:r>
              <a:rPr lang="en-US" dirty="0" smtClean="0"/>
              <a:t>Reversible filtration.</a:t>
            </a:r>
            <a:endParaRPr lang="en-US" dirty="0"/>
          </a:p>
          <a:p>
            <a:r>
              <a:rPr lang="en-US" dirty="0"/>
              <a:t>Normalization.</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93845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sz="3600" b="1" dirty="0"/>
              <a:t>Time Series Transformations</a:t>
            </a:r>
            <a:r>
              <a:rPr lang="ru-RU" sz="3600" b="1" dirty="0"/>
              <a:t>. </a:t>
            </a:r>
            <a:r>
              <a:rPr lang="en-US" sz="3600" b="1" dirty="0"/>
              <a:t>The Box Cox transformation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025" y="1165356"/>
                <a:ext cx="11422879" cy="5451344"/>
              </a:xfrm>
            </p:spPr>
            <p:txBody>
              <a:bodyPr>
                <a:noAutofit/>
              </a:bodyPr>
              <a:lstStyle/>
              <a:p>
                <a:r>
                  <a:rPr lang="en-US" sz="2000" dirty="0"/>
                  <a:t>The Box Cox transformation is an exponent, lambda (</a:t>
                </a:r>
                <a14:m>
                  <m:oMath xmlns:m="http://schemas.openxmlformats.org/officeDocument/2006/math">
                    <m:r>
                      <a:rPr lang="en-US" sz="2000" i="1">
                        <a:latin typeface="Cambria Math" panose="02040503050406030204" pitchFamily="18" charset="0"/>
                      </a:rPr>
                      <m:t>𝜆</m:t>
                    </m:r>
                  </m:oMath>
                </a14:m>
                <a:r>
                  <a:rPr lang="en-US" sz="2000" dirty="0"/>
                  <a:t>), which varies from </a:t>
                </a:r>
                <a14:m>
                  <m:oMath xmlns:m="http://schemas.openxmlformats.org/officeDocument/2006/math">
                    <m:r>
                      <a:rPr lang="en-US" sz="2000" i="1">
                        <a:latin typeface="Cambria Math" panose="02040503050406030204" pitchFamily="18" charset="0"/>
                      </a:rPr>
                      <m:t>−5</m:t>
                    </m:r>
                  </m:oMath>
                </a14:m>
                <a:r>
                  <a:rPr lang="en-US" sz="2000" dirty="0"/>
                  <a:t> to </a:t>
                </a:r>
                <a14:m>
                  <m:oMath xmlns:m="http://schemas.openxmlformats.org/officeDocument/2006/math">
                    <m:r>
                      <a:rPr lang="en-US" sz="2000" i="1">
                        <a:latin typeface="Cambria Math" panose="02040503050406030204" pitchFamily="18" charset="0"/>
                      </a:rPr>
                      <m:t>5</m:t>
                    </m:r>
                  </m:oMath>
                </a14:m>
                <a:r>
                  <a:rPr lang="en-US" sz="2000" dirty="0"/>
                  <a:t>. All values of </a:t>
                </a:r>
                <a14:m>
                  <m:oMath xmlns:m="http://schemas.openxmlformats.org/officeDocument/2006/math">
                    <m:r>
                      <a:rPr lang="en-US" sz="2000" i="1">
                        <a:latin typeface="Cambria Math" panose="02040503050406030204" pitchFamily="18" charset="0"/>
                      </a:rPr>
                      <m:t>𝜆</m:t>
                    </m:r>
                  </m:oMath>
                </a14:m>
                <a:r>
                  <a:rPr lang="en-US" sz="2000" dirty="0"/>
                  <a:t> are considered and the optimal value for your data is selected.  </a:t>
                </a:r>
                <a:endParaRPr lang="ru-RU" sz="2000" dirty="0" smtClean="0"/>
              </a:p>
              <a:p>
                <a:r>
                  <a:rPr lang="en-US" sz="2000" dirty="0" smtClean="0"/>
                  <a:t>The </a:t>
                </a:r>
                <a:r>
                  <a:rPr lang="en-US" sz="2000" dirty="0"/>
                  <a:t>"optimal value" is the one which results in the best approximation of a normal distribution curve. </a:t>
                </a:r>
                <a:endParaRPr lang="ru-RU" sz="2000" dirty="0" smtClean="0"/>
              </a:p>
              <a:p>
                <a:r>
                  <a:rPr lang="en-US" sz="2000" dirty="0" smtClean="0"/>
                  <a:t>The </a:t>
                </a:r>
                <a:r>
                  <a:rPr lang="en-US" sz="2000" dirty="0"/>
                  <a:t>transformation of </a:t>
                </a:r>
                <a14:m>
                  <m:oMath xmlns:m="http://schemas.openxmlformats.org/officeDocument/2006/math">
                    <m:r>
                      <a:rPr lang="en-US" sz="2000" i="1">
                        <a:latin typeface="Cambria Math" panose="02040503050406030204" pitchFamily="18" charset="0"/>
                      </a:rPr>
                      <m:t>𝑌</m:t>
                    </m:r>
                  </m:oMath>
                </a14:m>
                <a:r>
                  <a:rPr lang="en-US" sz="2000" dirty="0"/>
                  <a:t> has the form: </a:t>
                </a:r>
                <a:r>
                  <a:rPr lang="en-US" sz="2000" dirty="0" err="1"/>
                  <a:t>boxcox</a:t>
                </a:r>
                <a:r>
                  <a:rPr lang="en-US" sz="2000" dirty="0"/>
                  <a:t> formula</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d>
                        <m:dPr>
                          <m:begChr m:val="{"/>
                          <m:endChr m:val=""/>
                          <m:ctrlPr>
                            <a:rPr lang="ru-RU" sz="2000" i="1">
                              <a:latin typeface="Cambria Math" panose="02040503050406030204" pitchFamily="18" charset="0"/>
                            </a:rPr>
                          </m:ctrlPr>
                        </m:dPr>
                        <m:e>
                          <m:m>
                            <m:mPr>
                              <m:plcHide m:val="on"/>
                              <m:mcs>
                                <m:mc>
                                  <m:mcPr>
                                    <m:count m:val="1"/>
                                    <m:mcJc m:val="center"/>
                                  </m:mcPr>
                                </m:mc>
                              </m:mcs>
                              <m:ctrlPr>
                                <a:rPr lang="ru-RU" sz="2000" i="1">
                                  <a:latin typeface="Cambria Math" panose="02040503050406030204" pitchFamily="18" charset="0"/>
                                </a:rPr>
                              </m:ctrlPr>
                            </m:mPr>
                            <m:mr>
                              <m:e>
                                <m:r>
                                  <m:rPr>
                                    <m:nor/>
                                  </m:rPr>
                                  <a:rPr lang="en-US" sz="2000"/>
                                  <m:t>log</m:t>
                                </m:r>
                                <m:r>
                                  <a:rPr lang="en-US" sz="2000" i="1">
                                    <a:latin typeface="Cambria Math" panose="02040503050406030204" pitchFamily="18" charset="0"/>
                                  </a:rPr>
                                  <m:t>𝑦</m:t>
                                </m:r>
                                <m:r>
                                  <a:rPr lang="en-US" sz="2000" i="1">
                                    <a:latin typeface="Cambria Math" panose="02040503050406030204" pitchFamily="18" charset="0"/>
                                  </a:rPr>
                                  <m:t>,</m:t>
                                </m:r>
                                <m:r>
                                  <m:rPr>
                                    <m:nor/>
                                  </m:rPr>
                                  <a:rPr lang="en-US" sz="2000"/>
                                  <m:t> </m:t>
                                </m:r>
                                <m:r>
                                  <m:rPr>
                                    <m:nor/>
                                  </m:rPr>
                                  <a:rPr lang="en-US" sz="2000"/>
                                  <m:t>if</m:t>
                                </m:r>
                                <m:r>
                                  <m:rPr>
                                    <m:nor/>
                                  </m:rPr>
                                  <a:rPr lang="en-US" sz="2000"/>
                                  <m:t> </m:t>
                                </m:r>
                                <m:r>
                                  <a:rPr lang="en-US" sz="2000" i="1">
                                    <a:latin typeface="Cambria Math" panose="02040503050406030204" pitchFamily="18" charset="0"/>
                                  </a:rPr>
                                  <m:t>𝜆</m:t>
                                </m:r>
                                <m:r>
                                  <a:rPr lang="en-US" sz="2000" i="1">
                                    <a:latin typeface="Cambria Math" panose="02040503050406030204" pitchFamily="18" charset="0"/>
                                  </a:rPr>
                                  <m:t>=0;</m:t>
                                </m:r>
                              </m:e>
                            </m:mr>
                            <m:mr>
                              <m:e>
                                <m:f>
                                  <m:fPr>
                                    <m:ctrlPr>
                                      <a:rPr lang="ru-RU" sz="2000" i="1">
                                        <a:latin typeface="Cambria Math" panose="02040503050406030204" pitchFamily="18" charset="0"/>
                                      </a:rPr>
                                    </m:ctrlPr>
                                  </m:fPr>
                                  <m:num>
                                    <m:r>
                                      <a:rPr lang="en-US" sz="2000" i="1">
                                        <a:latin typeface="Cambria Math" panose="02040503050406030204" pitchFamily="18" charset="0"/>
                                      </a:rPr>
                                      <m:t>(</m:t>
                                    </m:r>
                                    <m:sSup>
                                      <m:sSupPr>
                                        <m:ctrlPr>
                                          <a:rPr lang="ru-RU"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𝜆</m:t>
                                        </m:r>
                                      </m:sup>
                                    </m:sSup>
                                    <m:r>
                                      <a:rPr lang="en-US" sz="2000" i="1">
                                        <a:latin typeface="Cambria Math" panose="02040503050406030204" pitchFamily="18" charset="0"/>
                                      </a:rPr>
                                      <m:t>–1)</m:t>
                                    </m:r>
                                  </m:num>
                                  <m:den>
                                    <m:r>
                                      <a:rPr lang="en-US" sz="2000" i="1">
                                        <a:latin typeface="Cambria Math" panose="02040503050406030204" pitchFamily="18" charset="0"/>
                                      </a:rPr>
                                      <m:t>𝜆</m:t>
                                    </m:r>
                                  </m:den>
                                </m:f>
                                <m:r>
                                  <a:rPr lang="en-US" sz="2000" i="1">
                                    <a:latin typeface="Cambria Math" panose="02040503050406030204" pitchFamily="18" charset="0"/>
                                  </a:rPr>
                                  <m:t>,</m:t>
                                </m:r>
                                <m:r>
                                  <m:rPr>
                                    <m:nor/>
                                  </m:rPr>
                                  <a:rPr lang="en-US" sz="2000"/>
                                  <m:t> </m:t>
                                </m:r>
                                <m:r>
                                  <m:rPr>
                                    <m:nor/>
                                  </m:rPr>
                                  <a:rPr lang="en-US" sz="2000"/>
                                  <m:t>otherwise</m:t>
                                </m:r>
                                <m:r>
                                  <m:rPr>
                                    <m:nor/>
                                  </m:rPr>
                                  <a:rPr lang="en-US" sz="2000"/>
                                  <m:t> </m:t>
                                </m:r>
                              </m:e>
                            </m:mr>
                          </m:m>
                        </m:e>
                      </m:d>
                    </m:oMath>
                  </m:oMathPara>
                </a14:m>
                <a:endParaRPr lang="ru-RU" sz="2000" dirty="0"/>
              </a:p>
              <a:p>
                <a:r>
                  <a:rPr lang="en-US" sz="2000" dirty="0" smtClean="0"/>
                  <a:t>This </a:t>
                </a:r>
                <a:r>
                  <a:rPr lang="en-US" sz="2000" dirty="0"/>
                  <a:t>test only works for positive data. However, Box and Cox did propose a second formula that can be used for negative y-values: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d>
                        <m:dPr>
                          <m:begChr m:val="{"/>
                          <m:endChr m:val=""/>
                          <m:ctrlPr>
                            <a:rPr lang="ru-RU" sz="2000" i="1">
                              <a:latin typeface="Cambria Math" panose="02040503050406030204" pitchFamily="18" charset="0"/>
                            </a:rPr>
                          </m:ctrlPr>
                        </m:dPr>
                        <m:e>
                          <m:m>
                            <m:mPr>
                              <m:plcHide m:val="on"/>
                              <m:mcs>
                                <m:mc>
                                  <m:mcPr>
                                    <m:count m:val="1"/>
                                    <m:mcJc m:val="center"/>
                                  </m:mcPr>
                                </m:mc>
                              </m:mcs>
                              <m:ctrlPr>
                                <a:rPr lang="ru-RU" sz="2000" i="1">
                                  <a:latin typeface="Cambria Math" panose="02040503050406030204" pitchFamily="18" charset="0"/>
                                </a:rPr>
                              </m:ctrlPr>
                            </m:mPr>
                            <m:mr>
                              <m:e>
                                <m:r>
                                  <m:rPr>
                                    <m:nor/>
                                  </m:rPr>
                                  <a:rPr lang="en-US" sz="2000"/>
                                  <m:t>log</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r>
                                  <a:rPr lang="en-US" sz="2000" i="1">
                                    <a:latin typeface="Cambria Math" panose="02040503050406030204" pitchFamily="18" charset="0"/>
                                  </a:rPr>
                                  <m:t>),</m:t>
                                </m:r>
                                <m:r>
                                  <m:rPr>
                                    <m:nor/>
                                  </m:rPr>
                                  <a:rPr lang="en-US" sz="2000"/>
                                  <m:t> </m:t>
                                </m:r>
                                <m:r>
                                  <m:rPr>
                                    <m:nor/>
                                  </m:rPr>
                                  <a:rPr lang="en-US" sz="2000"/>
                                  <m:t>if</m:t>
                                </m:r>
                                <m:r>
                                  <m:rPr>
                                    <m:nor/>
                                  </m:rPr>
                                  <a:rPr lang="en-US" sz="2000"/>
                                  <m:t> </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r>
                                  <a:rPr lang="en-US" sz="2000" i="1">
                                    <a:latin typeface="Cambria Math" panose="02040503050406030204" pitchFamily="18" charset="0"/>
                                  </a:rPr>
                                  <m:t>=0;</m:t>
                                </m:r>
                              </m:e>
                            </m:mr>
                            <m:mr>
                              <m:e>
                                <m:f>
                                  <m:fPr>
                                    <m:ctrlPr>
                                      <a:rPr lang="ru-RU" sz="2000" i="1">
                                        <a:latin typeface="Cambria Math" panose="02040503050406030204" pitchFamily="18" charset="0"/>
                                      </a:rPr>
                                    </m:ctrlPr>
                                  </m:fPr>
                                  <m:num>
                                    <m:r>
                                      <a:rPr lang="en-US" sz="2000" i="1">
                                        <a:latin typeface="Cambria Math" panose="02040503050406030204" pitchFamily="18" charset="0"/>
                                      </a:rPr>
                                      <m:t>(</m:t>
                                    </m:r>
                                    <m:sSup>
                                      <m:sSupPr>
                                        <m:ctrlPr>
                                          <a:rPr lang="ru-RU"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r>
                                          <a:rPr lang="en-US" sz="2000" i="1">
                                            <a:latin typeface="Cambria Math" panose="02040503050406030204" pitchFamily="18" charset="0"/>
                                          </a:rPr>
                                          <m:t>)</m:t>
                                        </m:r>
                                      </m:e>
                                      <m:sup>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sup>
                                    </m:sSup>
                                    <m:r>
                                      <a:rPr lang="en-US" sz="2000" i="1">
                                        <a:latin typeface="Cambria Math" panose="02040503050406030204" pitchFamily="18" charset="0"/>
                                      </a:rPr>
                                      <m:t>–1)</m:t>
                                    </m:r>
                                  </m:num>
                                  <m:den>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den>
                                </m:f>
                                <m:r>
                                  <a:rPr lang="en-US" sz="2000" i="1">
                                    <a:latin typeface="Cambria Math" panose="02040503050406030204" pitchFamily="18" charset="0"/>
                                  </a:rPr>
                                  <m:t>,</m:t>
                                </m:r>
                                <m:r>
                                  <m:rPr>
                                    <m:nor/>
                                  </m:rPr>
                                  <a:rPr lang="en-US" sz="2000"/>
                                  <m:t> </m:t>
                                </m:r>
                                <m:r>
                                  <m:rPr>
                                    <m:nor/>
                                  </m:rPr>
                                  <a:rPr lang="en-US" sz="2000"/>
                                  <m:t>otherwise</m:t>
                                </m:r>
                                <m:r>
                                  <m:rPr>
                                    <m:nor/>
                                  </m:rPr>
                                  <a:rPr lang="en-US" sz="2000"/>
                                  <m:t> </m:t>
                                </m:r>
                              </m:e>
                            </m:mr>
                          </m:m>
                        </m:e>
                      </m:d>
                    </m:oMath>
                  </m:oMathPara>
                </a14:m>
                <a:endParaRPr lang="ru-RU" sz="2000" dirty="0"/>
              </a:p>
              <a:p>
                <a:r>
                  <a:rPr lang="en-US" sz="2000" i="1" dirty="0" smtClean="0"/>
                  <a:t>Note</a:t>
                </a:r>
                <a:r>
                  <a:rPr lang="en-US" sz="2000" i="1" dirty="0"/>
                  <a:t>:</a:t>
                </a:r>
                <a:r>
                  <a:rPr lang="en-US" sz="2000" dirty="0"/>
                  <a:t> the transformation for zero is </a:t>
                </a:r>
                <a14:m>
                  <m:oMath xmlns:m="http://schemas.openxmlformats.org/officeDocument/2006/math">
                    <m:r>
                      <a:rPr lang="en-US" sz="2000" i="1">
                        <a:latin typeface="Cambria Math" panose="02040503050406030204" pitchFamily="18" charset="0"/>
                      </a:rPr>
                      <m:t>𝑙𝑜𝑔</m:t>
                    </m:r>
                    <m:r>
                      <a:rPr lang="en-US" sz="2000" i="1">
                        <a:latin typeface="Cambria Math" panose="02040503050406030204" pitchFamily="18" charset="0"/>
                      </a:rPr>
                      <m:t>(0)</m:t>
                    </m:r>
                  </m:oMath>
                </a14:m>
                <a:r>
                  <a:rPr lang="en-US" sz="2000" dirty="0"/>
                  <a:t>, otherwise all data would transform to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0=1</m:t>
                    </m:r>
                  </m:oMath>
                </a14:m>
                <a:r>
                  <a:rPr lang="en-US" sz="2000" dirty="0"/>
                  <a:t>. </a:t>
                </a:r>
                <a:r>
                  <a:rPr lang="en-US" sz="2000" dirty="0" smtClean="0"/>
                  <a:t>The </a:t>
                </a:r>
                <a:r>
                  <a:rPr lang="en-US" sz="2000" dirty="0"/>
                  <a:t>transformation doesn’t always work well, so make sure you check your data after the transformation with a normal probability plot.</a:t>
                </a:r>
                <a:endParaRPr lang="ru-RU" sz="2000" dirty="0"/>
              </a:p>
              <a:p>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1119"/>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3150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sz="3600" b="1" dirty="0"/>
              <a:t>Time Series Transformations</a:t>
            </a:r>
            <a:r>
              <a:rPr lang="ru-RU" sz="3600" b="1" dirty="0"/>
              <a:t>. </a:t>
            </a:r>
            <a:r>
              <a:rPr lang="en-US" sz="3600" b="1" dirty="0"/>
              <a:t>The Box Cox transformation </a:t>
            </a:r>
          </a:p>
        </p:txBody>
      </p:sp>
      <p:sp>
        <p:nvSpPr>
          <p:cNvPr id="3" name="Объект 2"/>
          <p:cNvSpPr>
            <a:spLocks noGrp="1"/>
          </p:cNvSpPr>
          <p:nvPr>
            <p:ph idx="1"/>
          </p:nvPr>
        </p:nvSpPr>
        <p:spPr>
          <a:xfrm>
            <a:off x="327025" y="1165356"/>
            <a:ext cx="11422879" cy="5451344"/>
          </a:xfrm>
        </p:spPr>
        <p:txBody>
          <a:bodyPr>
            <a:noAutofit/>
          </a:bodyPr>
          <a:lstStyle/>
          <a:p>
            <a:r>
              <a:rPr lang="en-US" sz="2400" dirty="0"/>
              <a:t>Example of trend linearization using Box-Cox transform</a:t>
            </a:r>
            <a:endParaRPr lang="ru-RU" sz="18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a:blip r:embed="rId2"/>
          <a:stretch>
            <a:fillRect/>
          </a:stretch>
        </p:blipFill>
        <p:spPr>
          <a:xfrm>
            <a:off x="2378882" y="1661620"/>
            <a:ext cx="5774517" cy="4863920"/>
          </a:xfrm>
          <a:prstGeom prst="rect">
            <a:avLst/>
          </a:prstGeom>
        </p:spPr>
      </p:pic>
    </p:spTree>
    <p:extLst>
      <p:ext uri="{BB962C8B-B14F-4D97-AF65-F5344CB8AC3E}">
        <p14:creationId xmlns:p14="http://schemas.microsoft.com/office/powerpoint/2010/main" val="93980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Extraction</a:t>
            </a:r>
            <a:r>
              <a:rPr lang="ru-RU" b="1" dirty="0"/>
              <a:t>. </a:t>
            </a:r>
            <a:r>
              <a:rPr lang="en-US" b="1" dirty="0"/>
              <a:t>Examples</a:t>
            </a:r>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sz="2000" dirty="0"/>
              <a:t>Example where the data are taken simply (upper case) </a:t>
            </a:r>
            <a:endParaRPr lang="ru-RU" sz="2000" dirty="0" smtClean="0"/>
          </a:p>
          <a:p>
            <a:pPr marL="0" lvl="0" indent="0" eaLnBrk="0" fontAlgn="base" hangingPunct="0">
              <a:lnSpc>
                <a:spcPct val="100000"/>
              </a:lnSpc>
              <a:spcBef>
                <a:spcPct val="0"/>
              </a:spcBef>
              <a:spcAft>
                <a:spcPct val="0"/>
              </a:spcAft>
              <a:buNone/>
            </a:pPr>
            <a:r>
              <a:rPr lang="en-US" sz="2000" dirty="0" smtClean="0"/>
              <a:t>and </a:t>
            </a:r>
            <a:r>
              <a:rPr lang="en-US" sz="2000" dirty="0"/>
              <a:t>with averaging by number of days in month</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a:blip r:embed="rId2"/>
          <a:stretch>
            <a:fillRect/>
          </a:stretch>
        </p:blipFill>
        <p:spPr>
          <a:xfrm>
            <a:off x="269875" y="2152028"/>
            <a:ext cx="5416550" cy="3345042"/>
          </a:xfrm>
          <a:prstGeom prst="rect">
            <a:avLst/>
          </a:prstGeom>
        </p:spPr>
      </p:pic>
      <p:sp>
        <p:nvSpPr>
          <p:cNvPr id="14" name="Прямоугольник 13"/>
          <p:cNvSpPr/>
          <p:nvPr/>
        </p:nvSpPr>
        <p:spPr>
          <a:xfrm>
            <a:off x="6610131" y="1485103"/>
            <a:ext cx="5181227" cy="369332"/>
          </a:xfrm>
          <a:prstGeom prst="rect">
            <a:avLst/>
          </a:prstGeom>
        </p:spPr>
        <p:txBody>
          <a:bodyPr wrap="none">
            <a:spAutoFit/>
          </a:bodyPr>
          <a:lstStyle/>
          <a:p>
            <a:r>
              <a:rPr lang="en-US" dirty="0">
                <a:solidFill>
                  <a:srgbClr val="000000"/>
                </a:solidFill>
                <a:latin typeface="georgia" panose="02040502050405020303" pitchFamily="18" charset="0"/>
              </a:rPr>
              <a:t>Example of STL - seasonal, trend decomposition,</a:t>
            </a:r>
            <a:endParaRPr lang="ru-RU" dirty="0"/>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6" name="Рисунок 15"/>
          <p:cNvPicPr>
            <a:picLocks noChangeAspect="1"/>
          </p:cNvPicPr>
          <p:nvPr/>
        </p:nvPicPr>
        <p:blipFill>
          <a:blip r:embed="rId3"/>
          <a:stretch>
            <a:fillRect/>
          </a:stretch>
        </p:blipFill>
        <p:spPr>
          <a:xfrm>
            <a:off x="6857057" y="1997590"/>
            <a:ext cx="4884999" cy="4390684"/>
          </a:xfrm>
          <a:prstGeom prst="rect">
            <a:avLst/>
          </a:prstGeom>
        </p:spPr>
      </p:pic>
    </p:spTree>
    <p:extLst>
      <p:ext uri="{BB962C8B-B14F-4D97-AF65-F5344CB8AC3E}">
        <p14:creationId xmlns:p14="http://schemas.microsoft.com/office/powerpoint/2010/main" val="3849891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r>
              <a:rPr lang="en-US" sz="2000" dirty="0" smtClean="0"/>
              <a:t>The time series can be also represented as its spectrum - i.e. in the frequency domain (in opposite to the time domain).</a:t>
            </a:r>
            <a:br>
              <a:rPr lang="en-US" sz="2000" dirty="0" smtClean="0"/>
            </a:br>
            <a:r>
              <a:rPr lang="en-US" sz="2000" dirty="0" smtClean="0"/>
              <a:t>For the series with unchanged trend behavior and other parameters the time and frequency representation will be equally informative.</a:t>
            </a:r>
            <a:br>
              <a:rPr lang="en-US" sz="2000" dirty="0" smtClean="0"/>
            </a:br>
            <a:r>
              <a:rPr lang="en-US" sz="2000" dirty="0" smtClean="0"/>
              <a:t>If there are exits behavior to time relation, than combined time-frequency representation can be applied.</a:t>
            </a:r>
          </a:p>
          <a:p>
            <a:r>
              <a:rPr lang="en-US" sz="2000" dirty="0"/>
              <a:t>Both the time and the frequency domains are allow to fully represent the series.</a:t>
            </a:r>
            <a:br>
              <a:rPr lang="en-US" sz="2000" dirty="0"/>
            </a:br>
            <a:r>
              <a:rPr lang="en-US" sz="2000" dirty="0"/>
              <a:t>In some cases frequency or time-frequency representation could be more convenient.</a:t>
            </a:r>
            <a:br>
              <a:rPr lang="en-US" sz="2000" dirty="0"/>
            </a:br>
            <a:r>
              <a:rPr lang="en-US" sz="2000" dirty="0"/>
              <a:t/>
            </a:r>
            <a:br>
              <a:rPr lang="en-US" sz="2000" dirty="0"/>
            </a:br>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40698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19177" y="1418602"/>
                <a:ext cx="11422879" cy="5112827"/>
              </a:xfrm>
            </p:spPr>
            <p:txBody>
              <a:bodyPr>
                <a:noAutofit/>
              </a:bodyPr>
              <a:lstStyle/>
              <a:p>
                <a:r>
                  <a:rPr lang="en-US" sz="2000" dirty="0" smtClean="0"/>
                  <a:t>The examples of this approach are wavelet transform, Hilbert-Huang transform (empirical mode decomposition) and other techniques of fine-grain (precision) time series analysis.  The simplest way to obtain frequency representation is using Digital Fourier Transform:</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ru-RU"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rPr>
                                <m:t>𝜋</m:t>
                              </m:r>
                            </m:e>
                          </m:rad>
                        </m:den>
                      </m:f>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sup>
                        <m:e>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m:rPr>
                              <m:nor/>
                            </m:rPr>
                            <a:rPr lang="en-US" sz="2000"/>
                            <m:t>exp</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𝑗</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𝑛</m:t>
                              </m:r>
                            </m:e>
                          </m:d>
                        </m:e>
                      </m:nary>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en-US" sz="2000" dirty="0"/>
                  <a:t> is the spectrum (complex-valued) of the time series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a:t> are the set of frequencies,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=0,..,</m:t>
                    </m:r>
                    <m:r>
                      <a:rPr lang="en-US" sz="2000" i="1">
                        <a:latin typeface="Cambria Math" panose="02040503050406030204" pitchFamily="18" charset="0"/>
                      </a:rPr>
                      <m:t>𝑁</m:t>
                    </m:r>
                    <m:r>
                      <a:rPr lang="en-US" sz="2000" i="1">
                        <a:latin typeface="Cambria Math" panose="02040503050406030204" pitchFamily="18" charset="0"/>
                      </a:rPr>
                      <m:t>−1</m:t>
                    </m:r>
                  </m:oMath>
                </a14:m>
                <a:r>
                  <a:rPr lang="en-US" sz="2000" dirty="0"/>
                  <a:t>; </a:t>
                </a:r>
                <a14:m>
                  <m:oMath xmlns:m="http://schemas.openxmlformats.org/officeDocument/2006/math">
                    <m:r>
                      <a:rPr lang="en-US" sz="2000" i="1">
                        <a:latin typeface="Cambria Math" panose="02040503050406030204" pitchFamily="18" charset="0"/>
                      </a:rPr>
                      <m:t>𝑗</m:t>
                    </m:r>
                    <m:r>
                      <a:rPr lang="en-US" sz="2000" i="1">
                        <a:latin typeface="Cambria Math" panose="02040503050406030204" pitchFamily="18" charset="0"/>
                      </a:rPr>
                      <m:t>=</m:t>
                    </m:r>
                    <m:rad>
                      <m:radPr>
                        <m:degHide m:val="on"/>
                        <m:ctrlPr>
                          <a:rPr lang="ru-RU" sz="2000" i="1">
                            <a:latin typeface="Cambria Math" panose="02040503050406030204" pitchFamily="18" charset="0"/>
                          </a:rPr>
                        </m:ctrlPr>
                      </m:radPr>
                      <m:deg/>
                      <m:e>
                        <m:r>
                          <a:rPr lang="en-US" sz="2000" i="1">
                            <a:latin typeface="Cambria Math" panose="02040503050406030204" pitchFamily="18" charset="0"/>
                          </a:rPr>
                          <m:t>−1</m:t>
                        </m:r>
                      </m:e>
                    </m:rad>
                  </m:oMath>
                </a14:m>
                <a:r>
                  <a:rPr lang="en-US" sz="2000" dirty="0"/>
                  <a:t>. In practice we instead of Digital Fourier Transform the Fast Fourier Transform (FFT) is applied. This approach is much more faster (has the order of computational complexity </a:t>
                </a:r>
                <a14:m>
                  <m:oMath xmlns:m="http://schemas.openxmlformats.org/officeDocument/2006/math">
                    <m:r>
                      <a:rPr lang="en-US" sz="2000" i="1">
                        <a:latin typeface="Cambria Math" panose="02040503050406030204" pitchFamily="18" charset="0"/>
                      </a:rPr>
                      <m:t>𝑁𝑙𝑜</m:t>
                    </m:r>
                    <m:sSub>
                      <m:sSubPr>
                        <m:ctrlPr>
                          <a:rPr lang="ru-RU"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2</m:t>
                        </m:r>
                      </m:sub>
                    </m:sSub>
                    <m:r>
                      <a:rPr lang="en-US" sz="2000" i="1">
                        <a:latin typeface="Cambria Math" panose="02040503050406030204" pitchFamily="18" charset="0"/>
                      </a:rPr>
                      <m:t>𝑁</m:t>
                    </m:r>
                  </m:oMath>
                </a14:m>
                <a:r>
                  <a:rPr lang="en-US" sz="2000" dirty="0"/>
                  <a:t> (while Digital Fourier Transform has the order </a:t>
                </a:r>
                <a14:m>
                  <m:oMath xmlns:m="http://schemas.openxmlformats.org/officeDocument/2006/math">
                    <m:sSup>
                      <m:sSupPr>
                        <m:ctrlPr>
                          <a:rPr lang="ru-RU" sz="2000" i="1">
                            <a:latin typeface="Cambria Math" panose="02040503050406030204" pitchFamily="18" charset="0"/>
                          </a:rPr>
                        </m:ctrlPr>
                      </m:sSupPr>
                      <m:e>
                        <m:r>
                          <a:rPr lang="en-US" sz="2000" i="1">
                            <a:latin typeface="Cambria Math" panose="02040503050406030204" pitchFamily="18" charset="0"/>
                          </a:rPr>
                          <m:t>𝑁</m:t>
                        </m:r>
                      </m:e>
                      <m:sup>
                        <m:r>
                          <a:rPr lang="en-US" sz="2000" i="1">
                            <a:latin typeface="Cambria Math" panose="02040503050406030204" pitchFamily="18" charset="0"/>
                          </a:rPr>
                          <m:t>2</m:t>
                        </m:r>
                      </m:sup>
                    </m:sSup>
                  </m:oMath>
                </a14:m>
                <a:r>
                  <a:rPr lang="en-US" sz="2000" dirty="0"/>
                  <a:t>).</a:t>
                </a:r>
                <a:endParaRPr lang="ru-RU" sz="2000" dirty="0"/>
              </a:p>
              <a:p>
                <a:r>
                  <a:rPr lang="en-US" sz="2000" dirty="0"/>
                  <a:t>As it can be seen the spectrum representation has its module and phase part (as each complex-valued series),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m:rPr>
                          <m:nor/>
                        </m:rPr>
                        <a:rPr lang="en-US" sz="2000"/>
                        <m:t>exp</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m:rPr>
                          <m:nor/>
                        </m:rPr>
                        <a:rPr lang="en-US" sz="2000"/>
                        <m:t>arg</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m:rPr>
                        <m:nor/>
                      </m:rPr>
                      <a:rPr lang="en-US" sz="2000"/>
                      <m:t>arg</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m:rPr>
                        <m:nor/>
                      </m:rPr>
                      <a:rPr lang="en-US" sz="2000"/>
                      <m:t>arctan</m:t>
                    </m:r>
                    <m:r>
                      <a:rPr lang="en-US" sz="2000" i="1">
                        <a:latin typeface="Cambria Math" panose="02040503050406030204" pitchFamily="18" charset="0"/>
                      </a:rPr>
                      <m:t>(</m:t>
                    </m:r>
                    <m:r>
                      <a:rPr lang="en-US" sz="2000" i="1">
                        <a:latin typeface="Cambria Math" panose="02040503050406030204" pitchFamily="18" charset="0"/>
                      </a:rPr>
                      <m:t>𝑖𝑚𝑎𝑔𝑒</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𝑟𝑒𝑎𝑙</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ru-RU" sz="2000" dirty="0" smtClean="0"/>
                  <a:t> </a:t>
                </a:r>
                <a:r>
                  <a:rPr lang="en-US" sz="2000" dirty="0"/>
                  <a:t>But in the following we will usually mean only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en-US" sz="2000" dirty="0"/>
                  <a:t>.</a:t>
                </a: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19177" y="1418602"/>
                <a:ext cx="11422879" cy="5112827"/>
              </a:xfrm>
              <a:blipFill>
                <a:blip r:embed="rId2"/>
                <a:stretch>
                  <a:fillRect l="-480" t="-1313" r="-587"/>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96659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a:bodyPr>
          <a:lstStyle/>
          <a:p>
            <a:r>
              <a:rPr lang="en-US" b="1" dirty="0"/>
              <a:t>Feature Engineering In Time Series Analysis</a:t>
            </a:r>
          </a:p>
        </p:txBody>
      </p:sp>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55812" y="1029936"/>
            <a:ext cx="10797988" cy="5665694"/>
          </a:xfrm>
        </p:spPr>
        <p:txBody>
          <a:bodyPr>
            <a:normAutofit lnSpcReduction="10000"/>
          </a:bodyPr>
          <a:lstStyle/>
          <a:p>
            <a:r>
              <a:rPr lang="en-US" sz="2000" b="1" u="sng" dirty="0"/>
              <a:t>Feature Engineering</a:t>
            </a:r>
            <a:r>
              <a:rPr lang="en-US" sz="2000" u="sng" dirty="0"/>
              <a:t> can be defined as the process of selection and pre-processing meaning-full features and eliminating features from the time series that are irrelevant to the task</a:t>
            </a:r>
            <a:r>
              <a:rPr lang="en-US" sz="2000" u="sng" dirty="0" smtClean="0"/>
              <a:t>.</a:t>
            </a:r>
            <a:r>
              <a:rPr lang="ru-RU" sz="2000" u="sng" dirty="0" smtClean="0"/>
              <a:t> </a:t>
            </a:r>
          </a:p>
          <a:p>
            <a:r>
              <a:rPr lang="en-US" sz="2000" i="1" dirty="0" smtClean="0"/>
              <a:t>More </a:t>
            </a:r>
            <a:r>
              <a:rPr lang="en-US" sz="2000" i="1" dirty="0"/>
              <a:t>generally feature engineering includes the following tasks.</a:t>
            </a:r>
            <a:endParaRPr lang="en-US" sz="2000" dirty="0"/>
          </a:p>
          <a:p>
            <a:pPr lvl="1"/>
            <a:r>
              <a:rPr lang="en-US" sz="2000" b="1" dirty="0"/>
              <a:t>Exploratory Data Analysis, EDA</a:t>
            </a:r>
            <a:r>
              <a:rPr lang="en-US" sz="2000" dirty="0"/>
              <a:t> (data visualization, preliminary manual analysis (unsupervised), </a:t>
            </a:r>
            <a:r>
              <a:rPr lang="en-US" sz="2000" dirty="0" err="1"/>
              <a:t>e.t.c</a:t>
            </a:r>
            <a:r>
              <a:rPr lang="en-US" sz="2000" dirty="0"/>
              <a:t>. </a:t>
            </a:r>
            <a:endParaRPr lang="ru-RU" sz="2000" dirty="0" smtClean="0"/>
          </a:p>
          <a:p>
            <a:pPr lvl="1"/>
            <a:r>
              <a:rPr lang="en-US" sz="2000" b="1" dirty="0" smtClean="0"/>
              <a:t>Feature </a:t>
            </a:r>
            <a:r>
              <a:rPr lang="en-US" sz="2000" b="1" dirty="0"/>
              <a:t>Representation</a:t>
            </a:r>
            <a:r>
              <a:rPr lang="en-US" sz="2000" dirty="0"/>
              <a:t> (and Time Series Representation),(trend-seasonal decomposition, bag of words, spectrum domain, wavelet decomposition, </a:t>
            </a:r>
            <a:r>
              <a:rPr lang="en-US" sz="2000" dirty="0" err="1"/>
              <a:t>acf</a:t>
            </a:r>
            <a:r>
              <a:rPr lang="en-US" sz="2000" dirty="0"/>
              <a:t>, </a:t>
            </a:r>
            <a:r>
              <a:rPr lang="en-US" sz="2000" dirty="0" err="1"/>
              <a:t>e.t.c</a:t>
            </a:r>
            <a:r>
              <a:rPr lang="en-US" sz="2000" dirty="0"/>
              <a:t>.).</a:t>
            </a:r>
          </a:p>
          <a:p>
            <a:pPr lvl="1"/>
            <a:r>
              <a:rPr lang="en-US" sz="2000" b="1" dirty="0"/>
              <a:t>Feature Extraction</a:t>
            </a:r>
            <a:r>
              <a:rPr lang="en-US" sz="2000" dirty="0"/>
              <a:t> (trend-seasonal-</a:t>
            </a:r>
            <a:r>
              <a:rPr lang="en-US" sz="2000" dirty="0" err="1"/>
              <a:t>irregualr</a:t>
            </a:r>
            <a:r>
              <a:rPr lang="en-US" sz="2000" dirty="0"/>
              <a:t> </a:t>
            </a:r>
            <a:r>
              <a:rPr lang="en-US" sz="2000" dirty="0" smtClean="0"/>
              <a:t>(residual) part </a:t>
            </a:r>
            <a:r>
              <a:rPr lang="en-US" sz="2000" dirty="0"/>
              <a:t>decomposition, PCA, SSA, Intrinsic mode decomposition, Auto-encoder based extraction, representation learning, ARIMA approximation).</a:t>
            </a:r>
          </a:p>
          <a:p>
            <a:pPr lvl="1"/>
            <a:r>
              <a:rPr lang="en-US" sz="2000" b="1" dirty="0"/>
              <a:t>Feature Transformation</a:t>
            </a:r>
            <a:r>
              <a:rPr lang="en-US" sz="2000" dirty="0"/>
              <a:t> (and Time Series Transformation), (Box-Cox transform, differencing, trend linearization or elimination, seasonality elimination, data normalization).</a:t>
            </a:r>
          </a:p>
          <a:p>
            <a:pPr lvl="1"/>
            <a:r>
              <a:rPr lang="en-US" sz="2000" b="1" dirty="0"/>
              <a:t>Feature Selection</a:t>
            </a:r>
            <a:r>
              <a:rPr lang="en-US" sz="2000" dirty="0"/>
              <a:t> (filtering methods, </a:t>
            </a:r>
            <a:r>
              <a:rPr lang="en-US" sz="2000" dirty="0" err="1"/>
              <a:t>wrappped</a:t>
            </a:r>
            <a:r>
              <a:rPr lang="en-US" sz="2000" dirty="0"/>
              <a:t> methods).</a:t>
            </a:r>
          </a:p>
          <a:p>
            <a:pPr lvl="1"/>
            <a:r>
              <a:rPr lang="en-US" sz="2000" b="1" dirty="0"/>
              <a:t>Data Anomaly Detection</a:t>
            </a:r>
            <a:r>
              <a:rPr lang="en-US" sz="2000" dirty="0"/>
              <a:t>(novelty detection, outliers missing values).</a:t>
            </a:r>
          </a:p>
          <a:p>
            <a:pPr lvl="1"/>
            <a:r>
              <a:rPr lang="en-US" sz="2000" b="1" dirty="0"/>
              <a:t>Data </a:t>
            </a:r>
            <a:r>
              <a:rPr lang="en-US" sz="2000" b="1" dirty="0" err="1"/>
              <a:t>Denosing</a:t>
            </a:r>
            <a:r>
              <a:rPr lang="en-US" sz="2000" dirty="0"/>
              <a:t> (same as feature extraction but only for such process as white noise and </a:t>
            </a:r>
            <a:r>
              <a:rPr lang="en-US" sz="2000" dirty="0" err="1"/>
              <a:t>e.t.c</a:t>
            </a:r>
            <a:r>
              <a:rPr lang="en-US" sz="2000" dirty="0"/>
              <a:t>.).</a:t>
            </a:r>
          </a:p>
          <a:p>
            <a:r>
              <a:rPr lang="en-US" sz="2000" dirty="0"/>
              <a:t>Feature engineering facilitates data understanding, reduces the computational time and storage requirements, so that model learning becomes an easier process. As usual, it can allow increasing accuracy of </a:t>
            </a:r>
            <a:r>
              <a:rPr lang="en-US" sz="2000" dirty="0" smtClean="0"/>
              <a:t>fa</a:t>
            </a:r>
            <a:r>
              <a:rPr lang="en-US" sz="2000" dirty="0"/>
              <a:t>r</a:t>
            </a:r>
            <a:r>
              <a:rPr lang="en-US" sz="2000" dirty="0" smtClean="0"/>
              <a:t>ther </a:t>
            </a:r>
            <a:r>
              <a:rPr lang="en-US" sz="2000" dirty="0"/>
              <a:t>processing.</a:t>
            </a:r>
          </a:p>
        </p:txBody>
      </p:sp>
    </p:spTree>
    <p:extLst>
      <p:ext uri="{BB962C8B-B14F-4D97-AF65-F5344CB8AC3E}">
        <p14:creationId xmlns:p14="http://schemas.microsoft.com/office/powerpoint/2010/main" val="42456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rotWithShape="1">
          <a:blip r:embed="rId2"/>
          <a:srcRect r="49745"/>
          <a:stretch/>
        </p:blipFill>
        <p:spPr>
          <a:xfrm>
            <a:off x="307975" y="1470990"/>
            <a:ext cx="4997450" cy="2458403"/>
          </a:xfrm>
          <a:prstGeom prst="rect">
            <a:avLst/>
          </a:prstGeom>
        </p:spPr>
      </p:pic>
      <p:sp>
        <p:nvSpPr>
          <p:cNvPr id="13" name="AutoShape 4"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3"/>
          <a:stretch>
            <a:fillRect/>
          </a:stretch>
        </p:blipFill>
        <p:spPr>
          <a:xfrm>
            <a:off x="5757890" y="2108068"/>
            <a:ext cx="3933748" cy="4499561"/>
          </a:xfrm>
          <a:prstGeom prst="rect">
            <a:avLst/>
          </a:prstGeom>
        </p:spPr>
      </p:pic>
      <p:pic>
        <p:nvPicPr>
          <p:cNvPr id="15" name="Рисунок 14"/>
          <p:cNvPicPr>
            <a:picLocks noChangeAspect="1"/>
          </p:cNvPicPr>
          <p:nvPr/>
        </p:nvPicPr>
        <p:blipFill rotWithShape="1">
          <a:blip r:embed="rId2"/>
          <a:srcRect l="50830"/>
          <a:stretch/>
        </p:blipFill>
        <p:spPr>
          <a:xfrm>
            <a:off x="188410" y="4029022"/>
            <a:ext cx="4889500" cy="2458403"/>
          </a:xfrm>
          <a:prstGeom prst="rect">
            <a:avLst/>
          </a:prstGeom>
        </p:spPr>
      </p:pic>
      <p:sp>
        <p:nvSpPr>
          <p:cNvPr id="16" name="Прямоугольник 15"/>
          <p:cNvSpPr/>
          <p:nvPr/>
        </p:nvSpPr>
        <p:spPr>
          <a:xfrm>
            <a:off x="5451928" y="1260938"/>
            <a:ext cx="6096000" cy="923330"/>
          </a:xfrm>
          <a:prstGeom prst="rect">
            <a:avLst/>
          </a:prstGeom>
        </p:spPr>
        <p:txBody>
          <a:bodyPr>
            <a:spAutoFit/>
          </a:bodyPr>
          <a:lstStyle/>
          <a:p>
            <a:r>
              <a:rPr lang="en-US" dirty="0">
                <a:solidFill>
                  <a:srgbClr val="000000"/>
                </a:solidFill>
                <a:latin typeface="georgia" panose="02040502050405020303" pitchFamily="18" charset="0"/>
              </a:rPr>
              <a:t>By taken Spectrum with some moving window and time series we can obtain time-frequency (3-dimensional) representation of time series.</a:t>
            </a:r>
            <a:endParaRPr lang="ru-RU" dirty="0"/>
          </a:p>
        </p:txBody>
      </p:sp>
    </p:spTree>
    <p:extLst>
      <p:ext uri="{BB962C8B-B14F-4D97-AF65-F5344CB8AC3E}">
        <p14:creationId xmlns:p14="http://schemas.microsoft.com/office/powerpoint/2010/main" val="413187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27025" y="1165356"/>
            <a:ext cx="11422879" cy="5112827"/>
          </a:xfrm>
        </p:spPr>
        <p:txBody>
          <a:bodyPr>
            <a:noAutofit/>
          </a:bodyPr>
          <a:lstStyle/>
          <a:p>
            <a:pPr marL="0" lvl="0" indent="0" eaLnBrk="0" fontAlgn="base" hangingPunct="0">
              <a:lnSpc>
                <a:spcPct val="100000"/>
              </a:lnSpc>
              <a:spcBef>
                <a:spcPct val="0"/>
              </a:spcBef>
              <a:spcAft>
                <a:spcPct val="0"/>
              </a:spcAft>
              <a:buNone/>
            </a:pPr>
            <a:r>
              <a:rPr lang="ru-RU" altLang="ru-RU" sz="2000" i="1" dirty="0" err="1" smtClean="0">
                <a:solidFill>
                  <a:srgbClr val="000000"/>
                </a:solidFill>
              </a:rPr>
              <a:t>note:</a:t>
            </a:r>
            <a:r>
              <a:rPr lang="ru-RU" altLang="ru-RU" sz="2000" dirty="0" err="1" smtClean="0"/>
              <a:t>In</a:t>
            </a:r>
            <a:r>
              <a:rPr lang="ru-RU" altLang="ru-RU" sz="2000" dirty="0" smtClean="0"/>
              <a:t> </a:t>
            </a:r>
            <a:r>
              <a:rPr lang="ru-RU" altLang="ru-RU" sz="2000" dirty="0" err="1"/>
              <a:t>the</a:t>
            </a:r>
            <a:r>
              <a:rPr lang="ru-RU" altLang="ru-RU" sz="2000" dirty="0"/>
              <a:t> </a:t>
            </a:r>
            <a:r>
              <a:rPr lang="ru-RU" altLang="ru-RU" sz="2000" dirty="0" err="1"/>
              <a:t>frequency</a:t>
            </a:r>
            <a:r>
              <a:rPr lang="ru-RU" altLang="ru-RU" sz="2000" dirty="0"/>
              <a:t> </a:t>
            </a:r>
            <a:r>
              <a:rPr lang="ru-RU" altLang="ru-RU" sz="2000" dirty="0" err="1"/>
              <a:t>domain</a:t>
            </a:r>
            <a:r>
              <a:rPr lang="ru-RU" altLang="ru-RU" sz="2000" dirty="0"/>
              <a:t> </a:t>
            </a:r>
            <a:r>
              <a:rPr lang="ru-RU" altLang="ru-RU" sz="2000" dirty="0" err="1"/>
              <a:t>such</a:t>
            </a:r>
            <a:r>
              <a:rPr lang="ru-RU" altLang="ru-RU" sz="2000" dirty="0"/>
              <a:t> "</a:t>
            </a:r>
            <a:r>
              <a:rPr lang="ru-RU" altLang="ru-RU" sz="2000" dirty="0" err="1"/>
              <a:t>abstract</a:t>
            </a:r>
            <a:r>
              <a:rPr lang="ru-RU" altLang="ru-RU" sz="2000" dirty="0"/>
              <a:t>" </a:t>
            </a:r>
            <a:r>
              <a:rPr lang="ru-RU" altLang="ru-RU" sz="2000" dirty="0" err="1"/>
              <a:t>concepts</a:t>
            </a:r>
            <a:r>
              <a:rPr lang="ru-RU" altLang="ru-RU" sz="2000" dirty="0"/>
              <a:t> </a:t>
            </a:r>
            <a:r>
              <a:rPr lang="ru-RU" altLang="ru-RU" sz="2000" dirty="0" err="1"/>
              <a:t>as</a:t>
            </a:r>
            <a:r>
              <a:rPr lang="ru-RU" altLang="ru-RU" sz="2000" dirty="0"/>
              <a:t> </a:t>
            </a:r>
            <a:r>
              <a:rPr lang="ru-RU" altLang="ru-RU" sz="2000" dirty="0" err="1"/>
              <a:t>trend</a:t>
            </a:r>
            <a:r>
              <a:rPr lang="ru-RU" altLang="ru-RU" sz="2000" dirty="0"/>
              <a:t>, </a:t>
            </a:r>
            <a:r>
              <a:rPr lang="ru-RU" altLang="ru-RU" sz="2000" dirty="0" err="1"/>
              <a:t>seasonality</a:t>
            </a:r>
            <a:r>
              <a:rPr lang="ru-RU" altLang="ru-RU" sz="2000" dirty="0"/>
              <a:t> </a:t>
            </a:r>
            <a:r>
              <a:rPr lang="ru-RU" altLang="ru-RU" sz="2000" dirty="0" err="1"/>
              <a:t>and</a:t>
            </a:r>
            <a:r>
              <a:rPr lang="ru-RU" altLang="ru-RU" sz="2000" dirty="0"/>
              <a:t> </a:t>
            </a:r>
            <a:r>
              <a:rPr lang="ru-RU" altLang="ru-RU" sz="2000" dirty="0" err="1"/>
              <a:t>e.t.c</a:t>
            </a:r>
            <a:r>
              <a:rPr lang="ru-RU" altLang="ru-RU" sz="2000" dirty="0"/>
              <a:t>. </a:t>
            </a:r>
            <a:r>
              <a:rPr lang="ru-RU" altLang="ru-RU" sz="2000" dirty="0" err="1"/>
              <a:t>obtain</a:t>
            </a:r>
            <a:r>
              <a:rPr lang="ru-RU" altLang="ru-RU" sz="2000" dirty="0"/>
              <a:t> </a:t>
            </a:r>
            <a:r>
              <a:rPr lang="ru-RU" altLang="ru-RU" sz="2000" dirty="0" err="1"/>
              <a:t>there</a:t>
            </a:r>
            <a:r>
              <a:rPr lang="ru-RU" altLang="ru-RU" sz="2000" dirty="0"/>
              <a:t> </a:t>
            </a:r>
            <a:r>
              <a:rPr lang="ru-RU" altLang="ru-RU" sz="2000" dirty="0" err="1"/>
              <a:t>physical</a:t>
            </a:r>
            <a:r>
              <a:rPr lang="ru-RU" altLang="ru-RU" sz="2000" dirty="0"/>
              <a:t> </a:t>
            </a:r>
            <a:r>
              <a:rPr lang="ru-RU" altLang="ru-RU" sz="2000" dirty="0" err="1"/>
              <a:t>meaning</a:t>
            </a:r>
            <a:r>
              <a:rPr lang="ru-RU" altLang="ru-RU" sz="2000" dirty="0"/>
              <a:t>.</a:t>
            </a:r>
            <a:br>
              <a:rPr lang="ru-RU" altLang="ru-RU" sz="2000" dirty="0"/>
            </a:br>
            <a:r>
              <a:rPr lang="ru-RU" altLang="ru-RU" sz="2000" dirty="0" err="1"/>
              <a:t>The</a:t>
            </a:r>
            <a:r>
              <a:rPr lang="ru-RU" altLang="ru-RU" sz="2000" dirty="0"/>
              <a:t> </a:t>
            </a:r>
            <a:r>
              <a:rPr lang="ru-RU" altLang="ru-RU" sz="2000" dirty="0" err="1"/>
              <a:t>trend</a:t>
            </a:r>
            <a:r>
              <a:rPr lang="ru-RU" altLang="ru-RU" sz="2000" dirty="0"/>
              <a:t> (</a:t>
            </a:r>
            <a:r>
              <a:rPr lang="ru-RU" altLang="ru-RU" sz="2000" dirty="0" err="1"/>
              <a:t>including</a:t>
            </a:r>
            <a:r>
              <a:rPr lang="ru-RU" altLang="ru-RU" sz="2000" dirty="0"/>
              <a:t> </a:t>
            </a:r>
            <a:r>
              <a:rPr lang="ru-RU" altLang="ru-RU" sz="2000" dirty="0" err="1"/>
              <a:t>cyclic</a:t>
            </a:r>
            <a:r>
              <a:rPr lang="ru-RU" altLang="ru-RU" sz="2000" dirty="0"/>
              <a:t> </a:t>
            </a:r>
            <a:r>
              <a:rPr lang="ru-RU" altLang="ru-RU" sz="2000" dirty="0" err="1"/>
              <a:t>part</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most</a:t>
            </a:r>
            <a:r>
              <a:rPr lang="ru-RU" altLang="ru-RU" sz="2000" dirty="0"/>
              <a:t> </a:t>
            </a:r>
            <a:r>
              <a:rPr lang="ru-RU" altLang="ru-RU" sz="2000" dirty="0" err="1"/>
              <a:t>low-frequency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 </a:t>
            </a:r>
            <a:r>
              <a:rPr lang="ru-RU" altLang="ru-RU" sz="2000" dirty="0" err="1"/>
              <a:t>with</a:t>
            </a:r>
            <a:r>
              <a:rPr lang="ru-RU" altLang="ru-RU" sz="2000" dirty="0"/>
              <a:t> </a:t>
            </a:r>
            <a:r>
              <a:rPr lang="ru-RU" altLang="ru-RU" sz="2000" dirty="0" err="1"/>
              <a:t>relatively</a:t>
            </a:r>
            <a:r>
              <a:rPr lang="ru-RU" altLang="ru-RU" sz="2000" dirty="0"/>
              <a:t> </a:t>
            </a:r>
            <a:r>
              <a:rPr lang="ru-RU" altLang="ru-RU" sz="2000" dirty="0" err="1"/>
              <a:t>high</a:t>
            </a:r>
            <a:r>
              <a:rPr lang="ru-RU" altLang="ru-RU" sz="2000" dirty="0"/>
              <a:t> </a:t>
            </a:r>
            <a:r>
              <a:rPr lang="ru-RU" altLang="ru-RU" sz="2000" dirty="0" err="1"/>
              <a:t>intensity</a:t>
            </a:r>
            <a:r>
              <a:rPr lang="ru-RU" altLang="ru-RU" sz="2000" dirty="0"/>
              <a:t>(</a:t>
            </a:r>
            <a:r>
              <a:rPr lang="ru-RU" altLang="ru-RU" sz="2000" dirty="0" err="1"/>
              <a:t>amplitude</a:t>
            </a:r>
            <a:r>
              <a:rPr lang="ru-RU" altLang="ru-RU" sz="2000" dirty="0"/>
              <a:t>).</a:t>
            </a:r>
            <a:br>
              <a:rPr lang="ru-RU" altLang="ru-RU" sz="2000" dirty="0"/>
            </a:br>
            <a:r>
              <a:rPr lang="ru-RU" altLang="ru-RU" sz="2000" dirty="0" err="1"/>
              <a:t>The</a:t>
            </a:r>
            <a:r>
              <a:rPr lang="ru-RU" altLang="ru-RU" sz="2000" dirty="0"/>
              <a:t> </a:t>
            </a:r>
            <a:r>
              <a:rPr lang="ru-RU" altLang="ru-RU" sz="2000" dirty="0" err="1"/>
              <a:t>level</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zero-frequency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a:t>
            </a:r>
            <a:br>
              <a:rPr lang="ru-RU" altLang="ru-RU" sz="2000" dirty="0"/>
            </a:br>
            <a:r>
              <a:rPr lang="ru-RU" altLang="ru-RU" sz="2000" dirty="0" err="1"/>
              <a:t>The</a:t>
            </a:r>
            <a:r>
              <a:rPr lang="ru-RU" altLang="ru-RU" sz="2000" dirty="0"/>
              <a:t> </a:t>
            </a:r>
            <a:r>
              <a:rPr lang="ru-RU" altLang="ru-RU" sz="2000" dirty="0" err="1"/>
              <a:t>seasonality</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relatively</a:t>
            </a:r>
            <a:r>
              <a:rPr lang="ru-RU" altLang="ru-RU" sz="2000" dirty="0"/>
              <a:t> </a:t>
            </a:r>
            <a:r>
              <a:rPr lang="ru-RU" altLang="ru-RU" sz="2000" dirty="0" err="1"/>
              <a:t>high-frequency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 </a:t>
            </a:r>
            <a:r>
              <a:rPr lang="ru-RU" altLang="ru-RU" sz="2000" dirty="0" err="1"/>
              <a:t>but</a:t>
            </a:r>
            <a:r>
              <a:rPr lang="ru-RU" altLang="ru-RU" sz="2000" dirty="0"/>
              <a:t> </a:t>
            </a:r>
            <a:r>
              <a:rPr lang="ru-RU" altLang="ru-RU" sz="2000" dirty="0" err="1"/>
              <a:t>with</a:t>
            </a:r>
            <a:r>
              <a:rPr lang="ru-RU" altLang="ru-RU" sz="2000" dirty="0"/>
              <a:t> </a:t>
            </a:r>
            <a:r>
              <a:rPr lang="ru-RU" altLang="ru-RU" sz="2000" dirty="0" err="1"/>
              <a:t>relatively</a:t>
            </a:r>
            <a:r>
              <a:rPr lang="ru-RU" altLang="ru-RU" sz="2000" dirty="0"/>
              <a:t> </a:t>
            </a:r>
            <a:r>
              <a:rPr lang="ru-RU" altLang="ru-RU" sz="2000" dirty="0" err="1"/>
              <a:t>small</a:t>
            </a:r>
            <a:r>
              <a:rPr lang="ru-RU" altLang="ru-RU" sz="2000" dirty="0"/>
              <a:t> </a:t>
            </a:r>
            <a:r>
              <a:rPr lang="ru-RU" altLang="ru-RU" sz="2000" dirty="0" err="1"/>
              <a:t>intensity</a:t>
            </a:r>
            <a:r>
              <a:rPr lang="ru-RU" altLang="ru-RU" sz="2000" dirty="0"/>
              <a:t>(</a:t>
            </a:r>
            <a:r>
              <a:rPr lang="ru-RU" altLang="ru-RU" sz="2000" dirty="0" err="1"/>
              <a:t>amplitude</a:t>
            </a:r>
            <a:r>
              <a:rPr lang="ru-RU" altLang="ru-RU" sz="2000" dirty="0"/>
              <a:t>).</a:t>
            </a:r>
            <a:br>
              <a:rPr lang="ru-RU" altLang="ru-RU" sz="2000" dirty="0"/>
            </a:br>
            <a:r>
              <a:rPr lang="ru-RU" altLang="ru-RU" sz="2000" dirty="0" err="1"/>
              <a:t>The</a:t>
            </a:r>
            <a:r>
              <a:rPr lang="ru-RU" altLang="ru-RU" sz="2000" dirty="0"/>
              <a:t> </a:t>
            </a:r>
            <a:r>
              <a:rPr lang="ru-RU" altLang="ru-RU" sz="2000" dirty="0" err="1"/>
              <a:t>change</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series</a:t>
            </a:r>
            <a:r>
              <a:rPr lang="ru-RU" altLang="ru-RU" sz="2000" dirty="0"/>
              <a:t> </a:t>
            </a:r>
            <a:r>
              <a:rPr lang="ru-RU" altLang="ru-RU" sz="2000" dirty="0" err="1"/>
              <a:t>behavior</a:t>
            </a:r>
            <a:r>
              <a:rPr lang="ru-RU" altLang="ru-RU" sz="2000" dirty="0"/>
              <a:t> </a:t>
            </a:r>
            <a:r>
              <a:rPr lang="ru-RU" altLang="ru-RU" sz="2000" dirty="0" err="1"/>
              <a:t>mean</a:t>
            </a:r>
            <a:r>
              <a:rPr lang="ru-RU" altLang="ru-RU" sz="2000" dirty="0"/>
              <a:t> </a:t>
            </a:r>
            <a:r>
              <a:rPr lang="ru-RU" altLang="ru-RU" sz="2000" dirty="0" err="1"/>
              <a:t>change</a:t>
            </a:r>
            <a:r>
              <a:rPr lang="ru-RU" altLang="ru-RU" sz="2000" dirty="0"/>
              <a:t> </a:t>
            </a:r>
            <a:r>
              <a:rPr lang="ru-RU" altLang="ru-RU" sz="2000" dirty="0" err="1"/>
              <a:t>of</a:t>
            </a:r>
            <a:r>
              <a:rPr lang="ru-RU" altLang="ru-RU" sz="2000" dirty="0"/>
              <a:t> </a:t>
            </a:r>
            <a:r>
              <a:rPr lang="ru-RU" altLang="ru-RU" sz="2000" dirty="0" err="1"/>
              <a:t>its</a:t>
            </a:r>
            <a:r>
              <a:rPr lang="ru-RU" altLang="ru-RU" sz="2000" dirty="0"/>
              <a:t> </a:t>
            </a:r>
            <a:r>
              <a:rPr lang="ru-RU" altLang="ru-RU" sz="2000" dirty="0" err="1"/>
              <a:t>time-frequency</a:t>
            </a:r>
            <a:r>
              <a:rPr lang="ru-RU" altLang="ru-RU" sz="2000" dirty="0"/>
              <a:t> </a:t>
            </a:r>
            <a:r>
              <a:rPr lang="ru-RU" altLang="ru-RU" sz="2000" dirty="0" err="1"/>
              <a:t>representation</a:t>
            </a:r>
            <a:r>
              <a:rPr lang="ru-RU" altLang="ru-RU" sz="2000" dirty="0"/>
              <a:t> </a:t>
            </a:r>
            <a:r>
              <a:rPr lang="ru-RU" altLang="ru-RU" sz="2000" dirty="0" err="1"/>
              <a:t>behavior</a:t>
            </a:r>
            <a:r>
              <a:rPr lang="ru-RU" altLang="ru-RU" sz="2000" dirty="0"/>
              <a:t>.</a:t>
            </a:r>
            <a:br>
              <a:rPr lang="ru-RU" altLang="ru-RU" sz="2000" dirty="0"/>
            </a:br>
            <a:r>
              <a:rPr lang="ru-RU" altLang="ru-RU" sz="2000" dirty="0" err="1"/>
              <a:t>Extracting</a:t>
            </a:r>
            <a:r>
              <a:rPr lang="ru-RU" altLang="ru-RU" sz="2000" dirty="0"/>
              <a:t> </a:t>
            </a:r>
            <a:r>
              <a:rPr lang="ru-RU" altLang="ru-RU" sz="2000" dirty="0" err="1"/>
              <a:t>some</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time</a:t>
            </a:r>
            <a:r>
              <a:rPr lang="ru-RU" altLang="ru-RU" sz="2000" dirty="0"/>
              <a:t> </a:t>
            </a:r>
            <a:r>
              <a:rPr lang="ru-RU" altLang="ru-RU" sz="2000" dirty="0" err="1"/>
              <a:t>series</a:t>
            </a:r>
            <a:r>
              <a:rPr lang="ru-RU" altLang="ru-RU" sz="2000" dirty="0"/>
              <a:t> (</a:t>
            </a:r>
            <a:r>
              <a:rPr lang="ru-RU" altLang="ru-RU" sz="2000" dirty="0" err="1"/>
              <a:t>i.e</a:t>
            </a:r>
            <a:r>
              <a:rPr lang="ru-RU" altLang="ru-RU" sz="2000" dirty="0"/>
              <a:t>. </a:t>
            </a:r>
            <a:r>
              <a:rPr lang="ru-RU" altLang="ru-RU" sz="2000" dirty="0" err="1"/>
              <a:t>trend</a:t>
            </a:r>
            <a:r>
              <a:rPr lang="ru-RU" altLang="ru-RU" sz="2000" dirty="0"/>
              <a:t> </a:t>
            </a:r>
            <a:r>
              <a:rPr lang="ru-RU" altLang="ru-RU" sz="2000" dirty="0" err="1"/>
              <a:t>or</a:t>
            </a:r>
            <a:r>
              <a:rPr lang="ru-RU" altLang="ru-RU" sz="2000" dirty="0"/>
              <a:t> </a:t>
            </a:r>
            <a:r>
              <a:rPr lang="ru-RU" altLang="ru-RU" sz="2000" dirty="0" err="1"/>
              <a:t>cyclic</a:t>
            </a:r>
            <a:r>
              <a:rPr lang="ru-RU" altLang="ru-RU" sz="2000" dirty="0"/>
              <a:t>) </a:t>
            </a:r>
            <a:r>
              <a:rPr lang="ru-RU" altLang="ru-RU" sz="2000" dirty="0" err="1"/>
              <a:t>is</a:t>
            </a:r>
            <a:r>
              <a:rPr lang="ru-RU" altLang="ru-RU" sz="2000" dirty="0"/>
              <a:t> </a:t>
            </a:r>
            <a:r>
              <a:rPr lang="ru-RU" altLang="ru-RU" sz="2000" dirty="0" err="1"/>
              <a:t>equal</a:t>
            </a:r>
            <a:r>
              <a:rPr lang="ru-RU" altLang="ru-RU" sz="2000" dirty="0"/>
              <a:t> </a:t>
            </a:r>
            <a:r>
              <a:rPr lang="ru-RU" altLang="ru-RU" sz="2000" dirty="0" err="1"/>
              <a:t>to</a:t>
            </a:r>
            <a:r>
              <a:rPr lang="ru-RU" altLang="ru-RU" sz="2000" dirty="0"/>
              <a:t> </a:t>
            </a:r>
            <a:r>
              <a:rPr lang="ru-RU" altLang="ru-RU" sz="2000" dirty="0" err="1"/>
              <a:t>low-pass</a:t>
            </a:r>
            <a:r>
              <a:rPr lang="ru-RU" altLang="ru-RU" sz="2000" dirty="0"/>
              <a:t> </a:t>
            </a:r>
            <a:r>
              <a:rPr lang="ru-RU" altLang="ru-RU" sz="2000" dirty="0" err="1"/>
              <a:t>filtration</a:t>
            </a:r>
            <a:r>
              <a:rPr lang="ru-RU" altLang="ru-RU" sz="2000" dirty="0"/>
              <a:t> </a:t>
            </a:r>
            <a:r>
              <a:rPr lang="ru-RU" altLang="ru-RU" sz="2000" dirty="0" err="1"/>
              <a:t>in</a:t>
            </a:r>
            <a:r>
              <a:rPr lang="ru-RU" altLang="ru-RU" sz="2000" dirty="0"/>
              <a:t> </a:t>
            </a:r>
            <a:r>
              <a:rPr lang="ru-RU" altLang="ru-RU" sz="2000" dirty="0" err="1"/>
              <a:t>frequency</a:t>
            </a:r>
            <a:r>
              <a:rPr lang="ru-RU" altLang="ru-RU" sz="2000" dirty="0"/>
              <a:t> </a:t>
            </a:r>
            <a:r>
              <a:rPr lang="ru-RU" altLang="ru-RU" sz="2000" dirty="0" err="1"/>
              <a:t>representation</a:t>
            </a:r>
            <a:r>
              <a:rPr lang="ru-RU" altLang="ru-RU" sz="20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2" name="Прямоугольник 11"/>
          <p:cNvSpPr/>
          <p:nvPr/>
        </p:nvSpPr>
        <p:spPr>
          <a:xfrm>
            <a:off x="327025" y="4218034"/>
            <a:ext cx="9531350" cy="369332"/>
          </a:xfrm>
          <a:prstGeom prst="rect">
            <a:avLst/>
          </a:prstGeom>
        </p:spPr>
        <p:txBody>
          <a:bodyPr wrap="square">
            <a:spAutoFit/>
          </a:bodyPr>
          <a:lstStyle/>
          <a:p>
            <a:r>
              <a:rPr lang="en-US" dirty="0">
                <a:solidFill>
                  <a:srgbClr val="000000"/>
                </a:solidFill>
                <a:latin typeface="georgia" panose="02040502050405020303" pitchFamily="18" charset="0"/>
              </a:rPr>
              <a:t>Example of time series short-Fourier transform representation</a:t>
            </a:r>
            <a:endParaRPr lang="ru-RU" dirty="0"/>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3438526" y="4587366"/>
            <a:ext cx="6419849" cy="2136059"/>
          </a:xfrm>
          <a:prstGeom prst="rect">
            <a:avLst/>
          </a:prstGeom>
        </p:spPr>
      </p:pic>
    </p:spTree>
    <p:extLst>
      <p:ext uri="{BB962C8B-B14F-4D97-AF65-F5344CB8AC3E}">
        <p14:creationId xmlns:p14="http://schemas.microsoft.com/office/powerpoint/2010/main" val="173820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removing seasonal component using low-pass filtration in the spectrum domain</a:t>
            </a:r>
            <a:endParaRPr lang="ru-RU" altLang="ru-RU" sz="20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12" name="Рисунок 11"/>
          <p:cNvPicPr>
            <a:picLocks noChangeAspect="1"/>
          </p:cNvPicPr>
          <p:nvPr/>
        </p:nvPicPr>
        <p:blipFill>
          <a:blip r:embed="rId2"/>
          <a:stretch>
            <a:fillRect/>
          </a:stretch>
        </p:blipFill>
        <p:spPr>
          <a:xfrm>
            <a:off x="4133850" y="2067266"/>
            <a:ext cx="6053137" cy="4267175"/>
          </a:xfrm>
          <a:prstGeom prst="rect">
            <a:avLst/>
          </a:prstGeom>
        </p:spPr>
      </p:pic>
    </p:spTree>
    <p:extLst>
      <p:ext uri="{BB962C8B-B14F-4D97-AF65-F5344CB8AC3E}">
        <p14:creationId xmlns:p14="http://schemas.microsoft.com/office/powerpoint/2010/main" val="324758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a:t>Examples</a:t>
            </a:r>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feature extraction using filtration</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a:blip r:embed="rId2"/>
          <a:stretch>
            <a:fillRect/>
          </a:stretch>
        </p:blipFill>
        <p:spPr>
          <a:xfrm>
            <a:off x="307975" y="2080074"/>
            <a:ext cx="8593801" cy="4371975"/>
          </a:xfrm>
          <a:prstGeom prst="rect">
            <a:avLst/>
          </a:prstGeom>
        </p:spPr>
      </p:pic>
      <p:sp>
        <p:nvSpPr>
          <p:cNvPr id="13" name="Прямоугольник 12"/>
          <p:cNvSpPr/>
          <p:nvPr/>
        </p:nvSpPr>
        <p:spPr>
          <a:xfrm>
            <a:off x="9298983" y="2022529"/>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9581405" y="2080074"/>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9863827" y="2219666"/>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2544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smtClean="0"/>
              <a:t>Examples</a:t>
            </a:r>
            <a:endParaRPr lang="en-US" b="1"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sz="2000" dirty="0"/>
              <a:t>Example of feature extraction using intrinsic </a:t>
            </a:r>
            <a:r>
              <a:rPr lang="en-US" sz="2000" dirty="0" smtClean="0"/>
              <a:t/>
            </a:r>
            <a:br>
              <a:rPr lang="en-US" sz="2000" dirty="0" smtClean="0"/>
            </a:br>
            <a:r>
              <a:rPr lang="en-US" sz="2000" dirty="0" smtClean="0"/>
              <a:t>mode </a:t>
            </a:r>
            <a:r>
              <a:rPr lang="en-US" sz="2000" dirty="0"/>
              <a:t>decomposition </a:t>
            </a:r>
            <a:r>
              <a:rPr lang="en-US" sz="2000" dirty="0" smtClean="0"/>
              <a:t/>
            </a:r>
            <a:br>
              <a:rPr lang="en-US" sz="2000" dirty="0" smtClean="0"/>
            </a:br>
            <a:r>
              <a:rPr lang="en-US" sz="2000" dirty="0" smtClean="0"/>
              <a:t>and </a:t>
            </a:r>
            <a:r>
              <a:rPr lang="en-US" sz="2000" dirty="0"/>
              <a:t>Hilbert-Huang transform</a:t>
            </a:r>
            <a:endParaRPr lang="ru-RU" altLang="ru-RU" sz="12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AutoShape 4"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8" name="Рисунок 17"/>
          <p:cNvPicPr>
            <a:picLocks noChangeAspect="1"/>
          </p:cNvPicPr>
          <p:nvPr/>
        </p:nvPicPr>
        <p:blipFill>
          <a:blip r:embed="rId2"/>
          <a:stretch>
            <a:fillRect/>
          </a:stretch>
        </p:blipFill>
        <p:spPr>
          <a:xfrm>
            <a:off x="155575" y="2524466"/>
            <a:ext cx="4863645" cy="3647734"/>
          </a:xfrm>
          <a:prstGeom prst="rect">
            <a:avLst/>
          </a:prstGeom>
        </p:spPr>
      </p:pic>
      <p:sp>
        <p:nvSpPr>
          <p:cNvPr id="19" name="Прямоугольник 18"/>
          <p:cNvSpPr/>
          <p:nvPr/>
        </p:nvSpPr>
        <p:spPr>
          <a:xfrm>
            <a:off x="5646056" y="1325202"/>
            <a:ext cx="6096000" cy="646331"/>
          </a:xfrm>
          <a:prstGeom prst="rect">
            <a:avLst/>
          </a:prstGeom>
        </p:spPr>
        <p:txBody>
          <a:bodyPr>
            <a:spAutoFit/>
          </a:bodyPr>
          <a:lstStyle/>
          <a:p>
            <a:r>
              <a:rPr lang="en-US" dirty="0">
                <a:solidFill>
                  <a:srgbClr val="000000"/>
                </a:solidFill>
                <a:latin typeface="georgia" panose="02040502050405020303" pitchFamily="18" charset="0"/>
              </a:rPr>
              <a:t>Example of feature extraction </a:t>
            </a:r>
            <a:r>
              <a:rPr lang="en-US" dirty="0" smtClean="0">
                <a:solidFill>
                  <a:srgbClr val="000000"/>
                </a:solidFill>
                <a:latin typeface="georgia" panose="02040502050405020303" pitchFamily="18" charset="0"/>
              </a:rPr>
              <a:t>using</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 </a:t>
            </a:r>
            <a:r>
              <a:rPr lang="en-US" dirty="0">
                <a:solidFill>
                  <a:srgbClr val="000000"/>
                </a:solidFill>
                <a:latin typeface="georgia" panose="02040502050405020303" pitchFamily="18" charset="0"/>
              </a:rPr>
              <a:t>Singular-</a:t>
            </a:r>
            <a:r>
              <a:rPr lang="en-US" dirty="0" err="1">
                <a:solidFill>
                  <a:srgbClr val="000000"/>
                </a:solidFill>
                <a:latin typeface="georgia" panose="02040502050405020303" pitchFamily="18" charset="0"/>
              </a:rPr>
              <a:t>SPectrum</a:t>
            </a:r>
            <a:r>
              <a:rPr lang="en-US" dirty="0">
                <a:solidFill>
                  <a:srgbClr val="000000"/>
                </a:solidFill>
                <a:latin typeface="georgia" panose="02040502050405020303" pitchFamily="18" charset="0"/>
              </a:rPr>
              <a:t> Analysis</a:t>
            </a:r>
            <a:endParaRPr lang="ru-RU" dirty="0"/>
          </a:p>
        </p:txBody>
      </p:sp>
      <p:sp>
        <p:nvSpPr>
          <p:cNvPr id="20" name="AutoShape 6"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1" name="Рисунок 20"/>
          <p:cNvPicPr>
            <a:picLocks noChangeAspect="1"/>
          </p:cNvPicPr>
          <p:nvPr/>
        </p:nvPicPr>
        <p:blipFill>
          <a:blip r:embed="rId3"/>
          <a:stretch>
            <a:fillRect/>
          </a:stretch>
        </p:blipFill>
        <p:spPr>
          <a:xfrm>
            <a:off x="6601348" y="1971533"/>
            <a:ext cx="4185415" cy="4185415"/>
          </a:xfrm>
          <a:prstGeom prst="rect">
            <a:avLst/>
          </a:prstGeom>
        </p:spPr>
      </p:pic>
    </p:spTree>
    <p:extLst>
      <p:ext uri="{BB962C8B-B14F-4D97-AF65-F5344CB8AC3E}">
        <p14:creationId xmlns:p14="http://schemas.microsoft.com/office/powerpoint/2010/main" val="352630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smtClean="0"/>
              <a:t>Examples</a:t>
            </a:r>
            <a:endParaRPr lang="en-US" b="1"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time series low-frequency </a:t>
            </a:r>
            <a:r>
              <a:rPr lang="en-US" dirty="0" err="1"/>
              <a:t>denoising</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307975" y="1914866"/>
            <a:ext cx="7362825" cy="2732926"/>
          </a:xfrm>
          <a:prstGeom prst="rect">
            <a:avLst/>
          </a:prstGeom>
        </p:spPr>
      </p:pic>
      <p:sp>
        <p:nvSpPr>
          <p:cNvPr id="16"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8" name="Рисунок 17"/>
          <p:cNvPicPr>
            <a:picLocks noChangeAspect="1"/>
          </p:cNvPicPr>
          <p:nvPr/>
        </p:nvPicPr>
        <p:blipFill>
          <a:blip r:embed="rId3"/>
          <a:stretch>
            <a:fillRect/>
          </a:stretch>
        </p:blipFill>
        <p:spPr>
          <a:xfrm>
            <a:off x="7542069" y="3149600"/>
            <a:ext cx="4327372" cy="3247294"/>
          </a:xfrm>
          <a:prstGeom prst="rect">
            <a:avLst/>
          </a:prstGeom>
        </p:spPr>
      </p:pic>
      <p:sp>
        <p:nvSpPr>
          <p:cNvPr id="19" name="Прямоугольник 18"/>
          <p:cNvSpPr/>
          <p:nvPr/>
        </p:nvSpPr>
        <p:spPr>
          <a:xfrm>
            <a:off x="8015897" y="1910401"/>
            <a:ext cx="3853544" cy="923330"/>
          </a:xfrm>
          <a:prstGeom prst="rect">
            <a:avLst/>
          </a:prstGeom>
        </p:spPr>
        <p:txBody>
          <a:bodyPr wrap="square">
            <a:spAutoFit/>
          </a:bodyPr>
          <a:lstStyle/>
          <a:p>
            <a:r>
              <a:rPr lang="en-US" dirty="0">
                <a:solidFill>
                  <a:srgbClr val="000000"/>
                </a:solidFill>
                <a:latin typeface="georgia" panose="02040502050405020303" pitchFamily="18" charset="0"/>
              </a:rPr>
              <a:t>Example of feature extraction using </a:t>
            </a:r>
            <a:r>
              <a:rPr lang="en-US" dirty="0" smtClean="0">
                <a:solidFill>
                  <a:srgbClr val="000000"/>
                </a:solidFill>
                <a:latin typeface="georgia" panose="02040502050405020303" pitchFamily="18" charset="0"/>
              </a:rPr>
              <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Singular-</a:t>
            </a:r>
            <a:r>
              <a:rPr lang="en-US" dirty="0" err="1" smtClean="0">
                <a:solidFill>
                  <a:srgbClr val="000000"/>
                </a:solidFill>
                <a:latin typeface="georgia" panose="02040502050405020303" pitchFamily="18" charset="0"/>
              </a:rPr>
              <a:t>SPectrum</a:t>
            </a:r>
            <a:r>
              <a:rPr lang="en-US" dirty="0" smtClean="0">
                <a:solidFill>
                  <a:srgbClr val="000000"/>
                </a:solidFill>
                <a:latin typeface="georgia" panose="02040502050405020303" pitchFamily="18" charset="0"/>
              </a:rPr>
              <a:t> </a:t>
            </a:r>
            <a:r>
              <a:rPr lang="en-US" dirty="0">
                <a:solidFill>
                  <a:srgbClr val="000000"/>
                </a:solidFill>
                <a:latin typeface="georgia" panose="02040502050405020303" pitchFamily="18" charset="0"/>
              </a:rPr>
              <a:t>Analysis </a:t>
            </a:r>
            <a:r>
              <a:rPr lang="en-US" dirty="0" smtClean="0">
                <a:solidFill>
                  <a:srgbClr val="000000"/>
                </a:solidFill>
                <a:latin typeface="georgia" panose="02040502050405020303" pitchFamily="18" charset="0"/>
              </a:rPr>
              <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for </a:t>
            </a:r>
            <a:r>
              <a:rPr lang="en-US" dirty="0">
                <a:solidFill>
                  <a:srgbClr val="000000"/>
                </a:solidFill>
                <a:latin typeface="georgia" panose="02040502050405020303" pitchFamily="18" charset="0"/>
              </a:rPr>
              <a:t>complex trend extraction</a:t>
            </a:r>
            <a:endParaRPr lang="ru-RU" dirty="0"/>
          </a:p>
        </p:txBody>
      </p:sp>
    </p:spTree>
    <p:extLst>
      <p:ext uri="{BB962C8B-B14F-4D97-AF65-F5344CB8AC3E}">
        <p14:creationId xmlns:p14="http://schemas.microsoft.com/office/powerpoint/2010/main" val="1609390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r>
              <a:rPr lang="en-US" sz="2000" dirty="0"/>
              <a:t>In scope of </a:t>
            </a:r>
            <a:r>
              <a:rPr lang="en-US" sz="2000" b="1" dirty="0"/>
              <a:t>feature selection</a:t>
            </a:r>
            <a:r>
              <a:rPr lang="en-US" sz="2000" dirty="0"/>
              <a:t> the technique are typically categorized into wrapper, filter and embedded, univariate and multivariate methods</a:t>
            </a:r>
            <a:r>
              <a:rPr lang="en-US" sz="2000" dirty="0" smtClean="0"/>
              <a:t>.</a:t>
            </a:r>
            <a:endParaRPr lang="ru-RU" sz="2000" dirty="0" smtClean="0"/>
          </a:p>
          <a:p>
            <a:r>
              <a:rPr lang="en-US" sz="2000" b="1" dirty="0" smtClean="0"/>
              <a:t>Wrapper </a:t>
            </a:r>
            <a:r>
              <a:rPr lang="en-US" sz="2000" b="1" dirty="0"/>
              <a:t>methods</a:t>
            </a:r>
            <a:r>
              <a:rPr lang="en-US" sz="2000" dirty="0"/>
              <a:t> use a predetermined learning algorithm to determine the quality of selected features according to an evaluation metric.</a:t>
            </a:r>
          </a:p>
          <a:p>
            <a:r>
              <a:rPr lang="en-US" sz="2000" b="1" dirty="0"/>
              <a:t>Filter methods</a:t>
            </a:r>
            <a:r>
              <a:rPr lang="en-US" sz="2000" dirty="0"/>
              <a:t> </a:t>
            </a:r>
            <a:r>
              <a:rPr lang="en-US" sz="2000" dirty="0" smtClean="0"/>
              <a:t>apply (estimate) </a:t>
            </a:r>
            <a:r>
              <a:rPr lang="en-US" sz="2000" dirty="0"/>
              <a:t>statistical measures to evaluate the set of attributes.</a:t>
            </a:r>
          </a:p>
          <a:p>
            <a:r>
              <a:rPr lang="en-US" sz="2000" b="1" dirty="0"/>
              <a:t>Embedded methods</a:t>
            </a:r>
            <a:r>
              <a:rPr lang="en-US" sz="2000" dirty="0"/>
              <a:t> achieve model fitting and feature selection simultaneously.</a:t>
            </a:r>
          </a:p>
          <a:p>
            <a:pPr lvl="1"/>
            <a:r>
              <a:rPr lang="en-US" sz="2000" b="1" dirty="0"/>
              <a:t>Multivariate</a:t>
            </a:r>
            <a:r>
              <a:rPr lang="en-US" sz="2000" dirty="0"/>
              <a:t> methods evaluate features in batches.</a:t>
            </a:r>
          </a:p>
          <a:p>
            <a:pPr lvl="1"/>
            <a:r>
              <a:rPr lang="en-US" sz="2000" b="1" dirty="0"/>
              <a:t>Univariate methods</a:t>
            </a:r>
            <a:r>
              <a:rPr lang="en-US" sz="2000" dirty="0"/>
              <a:t> evaluate </a:t>
            </a:r>
            <a:r>
              <a:rPr lang="en-US" sz="2000" dirty="0" smtClean="0"/>
              <a:t>each </a:t>
            </a:r>
            <a:r>
              <a:rPr lang="en-US" sz="2000" dirty="0"/>
              <a:t>feature independently</a:t>
            </a:r>
            <a:r>
              <a:rPr lang="en-US" sz="2000" dirty="0" smtClean="0"/>
              <a:t>.</a:t>
            </a:r>
            <a:endParaRPr lang="ru-RU" sz="1600" dirty="0" smtClean="0"/>
          </a:p>
          <a:p>
            <a:r>
              <a:rPr lang="en-US" sz="2000" dirty="0"/>
              <a:t>The feature selection methods allowing</a:t>
            </a:r>
            <a:r>
              <a:rPr lang="en-US" sz="2000" dirty="0" smtClean="0"/>
              <a:t>:</a:t>
            </a:r>
            <a:endParaRPr lang="ru-RU" sz="2000" dirty="0" smtClean="0"/>
          </a:p>
          <a:p>
            <a:pPr lvl="1"/>
            <a:r>
              <a:rPr lang="en-US" sz="2000" u="sng" dirty="0" smtClean="0"/>
              <a:t>Reduce </a:t>
            </a:r>
            <a:r>
              <a:rPr lang="en-US" sz="2000" u="sng" dirty="0"/>
              <a:t>Overfitting</a:t>
            </a:r>
            <a:r>
              <a:rPr lang="en-US" sz="2000" dirty="0"/>
              <a:t>: Less redundant data means less opportunity to make decisions based on noise</a:t>
            </a:r>
            <a:r>
              <a:rPr lang="en-US" sz="2000" dirty="0" smtClean="0"/>
              <a:t>.</a:t>
            </a:r>
            <a:endParaRPr lang="ru-RU" sz="2000" dirty="0" smtClean="0"/>
          </a:p>
          <a:p>
            <a:pPr lvl="1"/>
            <a:r>
              <a:rPr lang="en-US" sz="2000" u="sng" dirty="0" smtClean="0"/>
              <a:t>Improve </a:t>
            </a:r>
            <a:r>
              <a:rPr lang="en-US" sz="2000" u="sng" dirty="0" smtClean="0"/>
              <a:t>Accuracy</a:t>
            </a:r>
            <a:r>
              <a:rPr lang="en-US" sz="2000" dirty="0" smtClean="0"/>
              <a:t>: Less misleading data means modeling accuracy improves.</a:t>
            </a:r>
            <a:endParaRPr lang="ru-RU" sz="2000" dirty="0" smtClean="0"/>
          </a:p>
          <a:p>
            <a:pPr lvl="1"/>
            <a:r>
              <a:rPr lang="en-US" sz="2000" u="sng" dirty="0" smtClean="0"/>
              <a:t>Reduce </a:t>
            </a:r>
            <a:r>
              <a:rPr lang="en-US" sz="2000" u="sng" dirty="0" smtClean="0"/>
              <a:t>Training Time and dimension (size)</a:t>
            </a:r>
            <a:r>
              <a:rPr lang="en-US" sz="2000" dirty="0" smtClean="0"/>
              <a:t>: fewer data points reduce algorithm complexity and algorithms train faster.</a:t>
            </a:r>
            <a:endParaRPr lang="en-US" sz="2000" dirty="0"/>
          </a:p>
          <a:p>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691535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Filtration </a:t>
            </a:r>
            <a:r>
              <a:rPr lang="en-US" b="1" dirty="0" smtClean="0"/>
              <a:t>based f</a:t>
            </a:r>
            <a:r>
              <a:rPr lang="en-US" b="1" dirty="0" smtClean="0"/>
              <a:t>eature </a:t>
            </a:r>
            <a:r>
              <a:rPr lang="en-US" b="1" dirty="0"/>
              <a:t>Selection</a:t>
            </a:r>
          </a:p>
        </p:txBody>
      </p:sp>
      <p:sp>
        <p:nvSpPr>
          <p:cNvPr id="3" name="Объект 2"/>
          <p:cNvSpPr>
            <a:spLocks noGrp="1"/>
          </p:cNvSpPr>
          <p:nvPr>
            <p:ph idx="1"/>
          </p:nvPr>
        </p:nvSpPr>
        <p:spPr>
          <a:xfrm>
            <a:off x="327025" y="1165356"/>
            <a:ext cx="11422879" cy="5451344"/>
          </a:xfrm>
        </p:spPr>
        <p:txBody>
          <a:bodyPr>
            <a:noAutofit/>
          </a:bodyPr>
          <a:lstStyle/>
          <a:p>
            <a:r>
              <a:rPr lang="en-US" sz="2000" b="1" dirty="0"/>
              <a:t>Filtration based feature </a:t>
            </a:r>
            <a:r>
              <a:rPr lang="en-US" sz="2000" b="1" dirty="0" smtClean="0"/>
              <a:t>selection</a:t>
            </a:r>
            <a:r>
              <a:rPr lang="ru-RU" sz="2000" dirty="0" smtClean="0"/>
              <a:t> - </a:t>
            </a:r>
            <a:r>
              <a:rPr lang="en-US" sz="2000" dirty="0" smtClean="0"/>
              <a:t>select </a:t>
            </a:r>
            <a:r>
              <a:rPr lang="en-US" sz="2000" dirty="0"/>
              <a:t>subsets of features based on their relationship with the target</a:t>
            </a:r>
            <a:r>
              <a:rPr lang="en-US" sz="2000" dirty="0" smtClean="0"/>
              <a:t>.</a:t>
            </a:r>
            <a:endParaRPr lang="ru-RU" sz="2000" dirty="0" smtClean="0"/>
          </a:p>
          <a:p>
            <a:pPr lvl="1"/>
            <a:r>
              <a:rPr lang="ru-RU" b="1" dirty="0" smtClean="0"/>
              <a:t>С</a:t>
            </a:r>
            <a:r>
              <a:rPr lang="en-US" b="1" dirty="0" err="1" smtClean="0"/>
              <a:t>orrelation</a:t>
            </a:r>
            <a:r>
              <a:rPr lang="en-US" b="1" dirty="0" smtClean="0"/>
              <a:t> </a:t>
            </a:r>
            <a:r>
              <a:rPr lang="en-US" b="1" dirty="0"/>
              <a:t>analysis</a:t>
            </a:r>
            <a:r>
              <a:rPr lang="en-US" dirty="0"/>
              <a:t> (cross-correlation, canonical-correlation analysis),</a:t>
            </a:r>
          </a:p>
          <a:p>
            <a:pPr lvl="1"/>
            <a:r>
              <a:rPr lang="en-US" b="1" dirty="0"/>
              <a:t>Mutual Information</a:t>
            </a:r>
            <a:r>
              <a:rPr lang="en-US" dirty="0"/>
              <a:t> Feature </a:t>
            </a:r>
            <a:r>
              <a:rPr lang="en-US" dirty="0" smtClean="0"/>
              <a:t>Selection</a:t>
            </a:r>
            <a:r>
              <a:rPr lang="ru-RU" dirty="0" smtClean="0"/>
              <a:t> </a:t>
            </a:r>
            <a:r>
              <a:rPr lang="en-US" dirty="0" smtClean="0"/>
              <a:t>based on minimization (or maximization) of some measure, for instance, </a:t>
            </a:r>
            <a:r>
              <a:rPr lang="en-US" dirty="0" err="1" smtClean="0"/>
              <a:t>Kulback</a:t>
            </a:r>
            <a:r>
              <a:rPr lang="en-US" dirty="0" smtClean="0"/>
              <a:t>-Liber divergence </a:t>
            </a:r>
            <a:r>
              <a:rPr lang="en-US" dirty="0"/>
              <a:t>or Mutual-entropy analysis, DICE over distributions and </a:t>
            </a:r>
            <a:r>
              <a:rPr lang="en-US" dirty="0" smtClean="0"/>
              <a:t>other.</a:t>
            </a:r>
            <a:endParaRPr lang="en-US" dirty="0"/>
          </a:p>
          <a:p>
            <a:pPr lvl="1"/>
            <a:r>
              <a:rPr lang="en-US" b="1" dirty="0"/>
              <a:t>Variance analysis</a:t>
            </a:r>
            <a:r>
              <a:rPr lang="en-US" dirty="0"/>
              <a:t> (ANOVA, eigenvalues,).</a:t>
            </a:r>
          </a:p>
          <a:p>
            <a:pPr lvl="1"/>
            <a:r>
              <a:rPr lang="en-US" b="1" dirty="0" smtClean="0"/>
              <a:t>Feature </a:t>
            </a:r>
            <a:r>
              <a:rPr lang="en-US" b="1" dirty="0"/>
              <a:t>importance </a:t>
            </a:r>
            <a:r>
              <a:rPr lang="en-US" b="1" dirty="0" smtClean="0"/>
              <a:t>analysis </a:t>
            </a:r>
            <a:r>
              <a:rPr lang="en-US" dirty="0" smtClean="0"/>
              <a:t>(tree-based </a:t>
            </a:r>
            <a:r>
              <a:rPr lang="en-US" dirty="0"/>
              <a:t>supervised method).</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8153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ts val="400"/>
              </a:spcBef>
              <a:spcAft>
                <a:spcPct val="0"/>
              </a:spcAft>
            </a:pPr>
            <a:r>
              <a:rPr lang="ru-RU" altLang="ru-RU" sz="2000" dirty="0" err="1"/>
              <a:t>Correlation</a:t>
            </a:r>
            <a:r>
              <a:rPr lang="ru-RU" altLang="ru-RU" sz="2000" dirty="0"/>
              <a:t> </a:t>
            </a:r>
            <a:r>
              <a:rPr lang="ru-RU" altLang="ru-RU" sz="2000" dirty="0" err="1"/>
              <a:t>analysis</a:t>
            </a:r>
            <a:r>
              <a:rPr lang="ru-RU" altLang="ru-RU" sz="2000" dirty="0"/>
              <a:t> </a:t>
            </a:r>
            <a:r>
              <a:rPr lang="ru-RU" altLang="ru-RU" sz="2000" dirty="0" err="1"/>
              <a:t>and</a:t>
            </a:r>
            <a:r>
              <a:rPr lang="ru-RU" altLang="ru-RU" sz="2000" dirty="0"/>
              <a:t> </a:t>
            </a:r>
            <a:r>
              <a:rPr lang="ru-RU" altLang="ru-RU" sz="2000" dirty="0" err="1"/>
              <a:t>Mutual</a:t>
            </a:r>
            <a:r>
              <a:rPr lang="ru-RU" altLang="ru-RU" sz="2000" dirty="0"/>
              <a:t> </a:t>
            </a:r>
            <a:r>
              <a:rPr lang="ru-RU" altLang="ru-RU" sz="2000" dirty="0" err="1"/>
              <a:t>Information</a:t>
            </a:r>
            <a:endParaRPr lang="ru-RU" altLang="ru-RU" sz="2000" dirty="0"/>
          </a:p>
          <a:p>
            <a:pPr eaLnBrk="0" fontAlgn="base" hangingPunct="0">
              <a:lnSpc>
                <a:spcPct val="100000"/>
              </a:lnSpc>
              <a:spcBef>
                <a:spcPts val="400"/>
              </a:spcBef>
              <a:spcAft>
                <a:spcPct val="0"/>
              </a:spcAft>
            </a:pPr>
            <a:r>
              <a:rPr lang="ru-RU" altLang="ru-RU" sz="2000" dirty="0" err="1"/>
              <a:t>The</a:t>
            </a:r>
            <a:r>
              <a:rPr lang="ru-RU" altLang="ru-RU" sz="2000" dirty="0"/>
              <a:t> </a:t>
            </a:r>
            <a:r>
              <a:rPr lang="ru-RU" altLang="ru-RU" sz="2000" dirty="0" err="1"/>
              <a:t>methods</a:t>
            </a:r>
            <a:r>
              <a:rPr lang="ru-RU" altLang="ru-RU" sz="2000" dirty="0"/>
              <a:t> </a:t>
            </a:r>
            <a:r>
              <a:rPr lang="ru-RU" altLang="ru-RU" sz="2000" dirty="0" err="1"/>
              <a:t>are</a:t>
            </a:r>
            <a:r>
              <a:rPr lang="ru-RU" altLang="ru-RU" sz="2000" dirty="0"/>
              <a:t> </a:t>
            </a:r>
            <a:r>
              <a:rPr lang="ru-RU" altLang="ru-RU" sz="2000" dirty="0" err="1"/>
              <a:t>used</a:t>
            </a:r>
            <a:r>
              <a:rPr lang="ru-RU" altLang="ru-RU" sz="2000" dirty="0"/>
              <a:t> </a:t>
            </a:r>
            <a:r>
              <a:rPr lang="ru-RU" altLang="ru-RU" sz="2000" dirty="0" err="1"/>
              <a:t>as</a:t>
            </a:r>
            <a:r>
              <a:rPr lang="ru-RU" altLang="ru-RU" sz="2000" dirty="0"/>
              <a:t> a </a:t>
            </a:r>
            <a:r>
              <a:rPr lang="ru-RU" altLang="ru-RU" sz="2000" dirty="0" err="1"/>
              <a:t>measure</a:t>
            </a:r>
            <a:r>
              <a:rPr lang="ru-RU" altLang="ru-RU" sz="2000" dirty="0"/>
              <a:t> </a:t>
            </a:r>
            <a:r>
              <a:rPr lang="ru-RU" altLang="ru-RU" sz="2000" dirty="0" err="1"/>
              <a:t>linear</a:t>
            </a:r>
            <a:r>
              <a:rPr lang="ru-RU" altLang="ru-RU" sz="2000" dirty="0"/>
              <a:t> </a:t>
            </a:r>
            <a:r>
              <a:rPr lang="ru-RU" altLang="ru-RU" sz="2000" dirty="0" err="1"/>
              <a:t>dependency</a:t>
            </a:r>
            <a:r>
              <a:rPr lang="ru-RU" altLang="ru-RU" sz="2000" dirty="0"/>
              <a:t> </a:t>
            </a:r>
            <a:r>
              <a:rPr lang="ru-RU" altLang="ru-RU" sz="2000" dirty="0" err="1"/>
              <a:t>between</a:t>
            </a:r>
            <a:r>
              <a:rPr lang="ru-RU" altLang="ru-RU" sz="2000" dirty="0"/>
              <a:t> </a:t>
            </a:r>
            <a:r>
              <a:rPr lang="ru-RU" altLang="ru-RU" sz="2000" dirty="0" err="1"/>
              <a:t>pairs</a:t>
            </a:r>
            <a:r>
              <a:rPr lang="ru-RU" altLang="ru-RU" sz="2000" dirty="0"/>
              <a:t> </a:t>
            </a:r>
            <a:r>
              <a:rPr lang="ru-RU" altLang="ru-RU" sz="2000" dirty="0" err="1"/>
              <a:t>of</a:t>
            </a:r>
            <a:r>
              <a:rPr lang="ru-RU" altLang="ru-RU" sz="2000" dirty="0"/>
              <a:t> </a:t>
            </a:r>
            <a:r>
              <a:rPr lang="ru-RU" altLang="ru-RU" sz="2000" dirty="0" err="1"/>
              <a:t>variables</a:t>
            </a:r>
            <a:r>
              <a:rPr lang="ru-RU" altLang="ru-RU" sz="2000" dirty="0"/>
              <a:t> (</a:t>
            </a:r>
            <a:r>
              <a:rPr lang="ru-RU" altLang="ru-RU" sz="2000" dirty="0" err="1"/>
              <a:t>features</a:t>
            </a:r>
            <a:r>
              <a:rPr lang="ru-RU" altLang="ru-RU" sz="2000" dirty="0"/>
              <a:t>).</a:t>
            </a:r>
          </a:p>
          <a:p>
            <a:pPr eaLnBrk="0" fontAlgn="base" hangingPunct="0">
              <a:lnSpc>
                <a:spcPct val="100000"/>
              </a:lnSpc>
              <a:spcBef>
                <a:spcPts val="400"/>
              </a:spcBef>
              <a:spcAft>
                <a:spcPct val="0"/>
              </a:spcAft>
            </a:pPr>
            <a:r>
              <a:rPr lang="en-US" altLang="ru-RU" sz="2000" dirty="0" smtClean="0"/>
              <a:t>For instance, </a:t>
            </a:r>
            <a:r>
              <a:rPr lang="ru-RU" altLang="ru-RU" sz="2000" dirty="0" err="1" smtClean="0"/>
              <a:t>correlation</a:t>
            </a:r>
            <a:r>
              <a:rPr lang="ru-RU" altLang="ru-RU" sz="2000" dirty="0" smtClean="0"/>
              <a:t> </a:t>
            </a:r>
            <a:r>
              <a:rPr lang="ru-RU" altLang="ru-RU" sz="2000" dirty="0" err="1"/>
              <a:t>coefficient</a:t>
            </a:r>
            <a:r>
              <a:rPr lang="ru-RU" altLang="ru-RU" sz="2000" dirty="0"/>
              <a:t> </a:t>
            </a:r>
            <a:r>
              <a:rPr lang="ru-RU" altLang="ru-RU" sz="2000" dirty="0" smtClean="0"/>
              <a:t>(</a:t>
            </a:r>
            <a:r>
              <a:rPr lang="ru-RU" altLang="ru-RU" sz="2000" dirty="0" err="1"/>
              <a:t>cos-distance</a:t>
            </a:r>
            <a:r>
              <a:rPr lang="ru-RU" altLang="ru-RU" sz="2000" dirty="0" smtClean="0"/>
              <a:t>)</a:t>
            </a:r>
            <a:r>
              <a:rPr lang="en-US" altLang="ru-RU" sz="2000" dirty="0" smtClean="0"/>
              <a:t> in r</a:t>
            </a:r>
            <a:r>
              <a:rPr lang="ru-RU" altLang="ru-RU" sz="2000" dirty="0" err="1" smtClean="0"/>
              <a:t>anges</a:t>
            </a:r>
            <a:r>
              <a:rPr lang="ru-RU" altLang="ru-RU" sz="2000" dirty="0" smtClean="0"/>
              <a:t> </a:t>
            </a:r>
            <a:r>
              <a:rPr lang="ru-RU" altLang="ru-RU" sz="2000" dirty="0" err="1"/>
              <a:t>between</a:t>
            </a:r>
            <a:r>
              <a:rPr lang="ru-RU" altLang="ru-RU" sz="2000" dirty="0"/>
              <a:t> -1 </a:t>
            </a:r>
            <a:r>
              <a:rPr lang="ru-RU" altLang="ru-RU" sz="2000" dirty="0" err="1"/>
              <a:t>to</a:t>
            </a:r>
            <a:r>
              <a:rPr lang="ru-RU" altLang="ru-RU" sz="2000" dirty="0"/>
              <a:t> </a:t>
            </a:r>
            <a:r>
              <a:rPr lang="ru-RU" altLang="ru-RU" sz="2000" dirty="0" smtClean="0"/>
              <a:t>1</a:t>
            </a:r>
            <a:r>
              <a:rPr lang="en-US" altLang="ru-RU" sz="2000" dirty="0" smtClean="0"/>
              <a:t>. It</a:t>
            </a:r>
            <a:r>
              <a:rPr lang="ru-RU" altLang="ru-RU" sz="2000" dirty="0" smtClean="0"/>
              <a:t> </a:t>
            </a:r>
            <a:r>
              <a:rPr lang="ru-RU" altLang="ru-RU" sz="2000" dirty="0" err="1" smtClean="0"/>
              <a:t>mean</a:t>
            </a:r>
            <a:r>
              <a:rPr lang="en-US" altLang="ru-RU" sz="2000" dirty="0" smtClean="0"/>
              <a:t>s</a:t>
            </a:r>
            <a:r>
              <a:rPr lang="ru-RU" altLang="ru-RU" sz="2000" dirty="0" smtClean="0"/>
              <a:t>, </a:t>
            </a:r>
            <a:r>
              <a:rPr lang="ru-RU" altLang="ru-RU" sz="2000" dirty="0" err="1"/>
              <a:t>that</a:t>
            </a:r>
            <a:r>
              <a:rPr lang="ru-RU" altLang="ru-RU" sz="2000" dirty="0"/>
              <a:t> </a:t>
            </a:r>
            <a:r>
              <a:rPr lang="ru-RU" altLang="ru-RU" sz="2000" dirty="0" err="1"/>
              <a:t>values</a:t>
            </a:r>
            <a:r>
              <a:rPr lang="ru-RU" altLang="ru-RU" sz="2000" dirty="0"/>
              <a:t> </a:t>
            </a:r>
            <a:r>
              <a:rPr lang="ru-RU" altLang="ru-RU" sz="2000" dirty="0" err="1"/>
              <a:t>closer</a:t>
            </a:r>
            <a:r>
              <a:rPr lang="ru-RU" altLang="ru-RU" sz="2000" dirty="0"/>
              <a:t> </a:t>
            </a:r>
            <a:r>
              <a:rPr lang="ru-RU" altLang="ru-RU" sz="2000" dirty="0" err="1"/>
              <a:t>to</a:t>
            </a:r>
            <a:r>
              <a:rPr lang="ru-RU" altLang="ru-RU" sz="2000" dirty="0"/>
              <a:t> 1 </a:t>
            </a:r>
            <a:r>
              <a:rPr lang="ru-RU" altLang="ru-RU" sz="2000" dirty="0" err="1"/>
              <a:t>shows</a:t>
            </a:r>
            <a:r>
              <a:rPr lang="ru-RU" altLang="ru-RU" sz="2000" dirty="0"/>
              <a:t> </a:t>
            </a:r>
            <a:r>
              <a:rPr lang="ru-RU" altLang="ru-RU" sz="2000" dirty="0" err="1"/>
              <a:t>that</a:t>
            </a:r>
            <a:r>
              <a:rPr lang="ru-RU" altLang="ru-RU" sz="2000" dirty="0"/>
              <a:t> </a:t>
            </a:r>
            <a:r>
              <a:rPr lang="ru-RU" altLang="ru-RU" sz="2000" dirty="0" err="1"/>
              <a:t>they</a:t>
            </a:r>
            <a:r>
              <a:rPr lang="ru-RU" altLang="ru-RU" sz="2000" dirty="0"/>
              <a:t> </a:t>
            </a:r>
            <a:r>
              <a:rPr lang="ru-RU" altLang="ru-RU" sz="2000" dirty="0" err="1"/>
              <a:t>are</a:t>
            </a:r>
            <a:r>
              <a:rPr lang="ru-RU" altLang="ru-RU" sz="2000" dirty="0"/>
              <a:t> </a:t>
            </a:r>
            <a:r>
              <a:rPr lang="ru-RU" altLang="ru-RU" sz="2000" dirty="0" err="1"/>
              <a:t>highly</a:t>
            </a:r>
            <a:r>
              <a:rPr lang="ru-RU" altLang="ru-RU" sz="2000" dirty="0"/>
              <a:t> </a:t>
            </a:r>
            <a:r>
              <a:rPr lang="ru-RU" altLang="ru-RU" sz="2000" dirty="0" err="1"/>
              <a:t>correlated</a:t>
            </a:r>
            <a:r>
              <a:rPr lang="ru-RU" altLang="ru-RU" sz="2000" dirty="0"/>
              <a:t> </a:t>
            </a:r>
            <a:r>
              <a:rPr lang="ru-RU" altLang="ru-RU" sz="2000" dirty="0" err="1"/>
              <a:t>and</a:t>
            </a:r>
            <a:r>
              <a:rPr lang="ru-RU" altLang="ru-RU" sz="2000" dirty="0"/>
              <a:t> </a:t>
            </a:r>
            <a:r>
              <a:rPr lang="ru-RU" altLang="ru-RU" sz="2000" dirty="0" err="1"/>
              <a:t>value</a:t>
            </a:r>
            <a:r>
              <a:rPr lang="ru-RU" altLang="ru-RU" sz="2000" dirty="0"/>
              <a:t> </a:t>
            </a:r>
            <a:r>
              <a:rPr lang="ru-RU" altLang="ru-RU" sz="2000" dirty="0" err="1"/>
              <a:t>closer</a:t>
            </a:r>
            <a:r>
              <a:rPr lang="ru-RU" altLang="ru-RU" sz="2000" dirty="0"/>
              <a:t> </a:t>
            </a:r>
            <a:r>
              <a:rPr lang="ru-RU" altLang="ru-RU" sz="2000" dirty="0" err="1"/>
              <a:t>to</a:t>
            </a:r>
            <a:r>
              <a:rPr lang="ru-RU" altLang="ru-RU" sz="2000" dirty="0"/>
              <a:t> -1 </a:t>
            </a:r>
            <a:r>
              <a:rPr lang="ru-RU" altLang="ru-RU" sz="2000" dirty="0" err="1"/>
              <a:t>indicates</a:t>
            </a:r>
            <a:r>
              <a:rPr lang="ru-RU" altLang="ru-RU" sz="2000" dirty="0"/>
              <a:t> </a:t>
            </a:r>
            <a:r>
              <a:rPr lang="ru-RU" altLang="ru-RU" sz="2000" dirty="0" err="1"/>
              <a:t>that</a:t>
            </a:r>
            <a:r>
              <a:rPr lang="ru-RU" altLang="ru-RU" sz="2000" dirty="0"/>
              <a:t> </a:t>
            </a:r>
            <a:r>
              <a:rPr lang="ru-RU" altLang="ru-RU" sz="2000" dirty="0" err="1"/>
              <a:t>they</a:t>
            </a:r>
            <a:r>
              <a:rPr lang="ru-RU" altLang="ru-RU" sz="2000" dirty="0"/>
              <a:t> </a:t>
            </a:r>
            <a:r>
              <a:rPr lang="ru-RU" altLang="ru-RU" sz="2000" dirty="0" err="1"/>
              <a:t>are</a:t>
            </a:r>
            <a:r>
              <a:rPr lang="ru-RU" altLang="ru-RU" sz="2000" dirty="0"/>
              <a:t> </a:t>
            </a:r>
            <a:r>
              <a:rPr lang="ru-RU" altLang="ru-RU" sz="2000" dirty="0" err="1"/>
              <a:t>negatively</a:t>
            </a:r>
            <a:r>
              <a:rPr lang="ru-RU" altLang="ru-RU" sz="2000" dirty="0"/>
              <a:t> </a:t>
            </a:r>
            <a:r>
              <a:rPr lang="ru-RU" altLang="ru-RU" sz="2000" dirty="0" err="1"/>
              <a:t>correlated</a:t>
            </a:r>
            <a:r>
              <a:rPr lang="ru-RU" altLang="ru-RU" sz="2000" dirty="0" smtClean="0"/>
              <a:t>.</a:t>
            </a:r>
            <a:r>
              <a:rPr lang="en-US" altLang="ru-RU" sz="2000" dirty="0" smtClean="0"/>
              <a:t> </a:t>
            </a:r>
            <a:r>
              <a:rPr lang="ru-RU" altLang="ru-RU" sz="2000" dirty="0" err="1" smtClean="0"/>
              <a:t>As</a:t>
            </a:r>
            <a:r>
              <a:rPr lang="ru-RU" altLang="ru-RU" sz="2000" dirty="0" smtClean="0"/>
              <a:t> </a:t>
            </a:r>
            <a:r>
              <a:rPr lang="ru-RU" altLang="ru-RU" sz="2000" dirty="0" err="1"/>
              <a:t>usual</a:t>
            </a:r>
            <a:r>
              <a:rPr lang="ru-RU" altLang="ru-RU" sz="2000" dirty="0"/>
              <a:t> </a:t>
            </a:r>
            <a:r>
              <a:rPr lang="ru-RU" altLang="ru-RU" sz="2000" dirty="0" err="1"/>
              <a:t>features</a:t>
            </a:r>
            <a:r>
              <a:rPr lang="ru-RU" altLang="ru-RU" sz="2000" dirty="0"/>
              <a:t> </a:t>
            </a:r>
            <a:r>
              <a:rPr lang="ru-RU" altLang="ru-RU" sz="2000" dirty="0" err="1"/>
              <a:t>with</a:t>
            </a:r>
            <a:r>
              <a:rPr lang="ru-RU" altLang="ru-RU" sz="2000" dirty="0"/>
              <a:t> </a:t>
            </a:r>
            <a:r>
              <a:rPr lang="ru-RU" altLang="ru-RU" sz="2000" dirty="0" err="1"/>
              <a:t>values</a:t>
            </a:r>
            <a:r>
              <a:rPr lang="ru-RU" altLang="ru-RU" sz="2000" dirty="0"/>
              <a:t> </a:t>
            </a:r>
            <a:r>
              <a:rPr lang="ru-RU" altLang="ru-RU" sz="2000" dirty="0" err="1"/>
              <a:t>above</a:t>
            </a:r>
            <a:r>
              <a:rPr lang="ru-RU" altLang="ru-RU" sz="2000" dirty="0"/>
              <a:t> </a:t>
            </a:r>
            <a:r>
              <a:rPr lang="ru-RU" altLang="ru-RU" sz="2000" dirty="0" err="1"/>
              <a:t>some</a:t>
            </a:r>
            <a:r>
              <a:rPr lang="ru-RU" altLang="ru-RU" sz="2000" dirty="0"/>
              <a:t> </a:t>
            </a:r>
            <a:r>
              <a:rPr lang="ru-RU" altLang="ru-RU" sz="2000" dirty="0" err="1"/>
              <a:t>threshold</a:t>
            </a:r>
            <a:r>
              <a:rPr lang="ru-RU" altLang="ru-RU" sz="2000" dirty="0"/>
              <a:t> (±0.9±0.9) </a:t>
            </a:r>
            <a:r>
              <a:rPr lang="ru-RU" altLang="ru-RU" sz="2000" dirty="0" err="1"/>
              <a:t>are</a:t>
            </a:r>
            <a:r>
              <a:rPr lang="ru-RU" altLang="ru-RU" sz="2000" dirty="0"/>
              <a:t> </a:t>
            </a:r>
            <a:r>
              <a:rPr lang="ru-RU" altLang="ru-RU" sz="2000" dirty="0" err="1"/>
              <a:t>ejected</a:t>
            </a:r>
            <a:r>
              <a:rPr lang="ru-RU" altLang="ru-RU" sz="2000" dirty="0" smtClean="0"/>
              <a:t>. </a:t>
            </a:r>
            <a:endParaRPr lang="ru-RU" altLang="ru-RU" sz="2000" dirty="0"/>
          </a:p>
          <a:p>
            <a:pPr eaLnBrk="0" fontAlgn="base" hangingPunct="0">
              <a:lnSpc>
                <a:spcPct val="100000"/>
              </a:lnSpc>
              <a:spcBef>
                <a:spcPts val="400"/>
              </a:spcBef>
              <a:spcAft>
                <a:spcPct val="0"/>
              </a:spcAft>
            </a:pPr>
            <a:r>
              <a:rPr lang="en-US" altLang="ru-RU" sz="2000" dirty="0" smtClean="0"/>
              <a:t>Also a</a:t>
            </a:r>
            <a:r>
              <a:rPr lang="ru-RU" altLang="ru-RU" sz="2000" dirty="0" err="1" smtClean="0"/>
              <a:t>ny</a:t>
            </a:r>
            <a:r>
              <a:rPr lang="ru-RU" altLang="ru-RU" sz="2000" dirty="0" smtClean="0"/>
              <a:t> </a:t>
            </a:r>
            <a:r>
              <a:rPr lang="ru-RU" altLang="ru-RU" sz="2000" dirty="0" err="1"/>
              <a:t>other</a:t>
            </a:r>
            <a:r>
              <a:rPr lang="ru-RU" altLang="ru-RU" sz="2000" dirty="0"/>
              <a:t> </a:t>
            </a:r>
            <a:r>
              <a:rPr lang="ru-RU" altLang="ru-RU" sz="2000" dirty="0" err="1"/>
              <a:t>distance</a:t>
            </a:r>
            <a:r>
              <a:rPr lang="ru-RU" altLang="ru-RU" sz="2000" dirty="0"/>
              <a:t> </a:t>
            </a:r>
            <a:r>
              <a:rPr lang="ru-RU" altLang="ru-RU" sz="2000" dirty="0" err="1"/>
              <a:t>function</a:t>
            </a:r>
            <a:r>
              <a:rPr lang="ru-RU" altLang="ru-RU" sz="2000" dirty="0"/>
              <a:t> </a:t>
            </a:r>
            <a:r>
              <a:rPr lang="ru-RU" altLang="ru-RU" sz="2000" dirty="0" err="1"/>
              <a:t>can</a:t>
            </a:r>
            <a:r>
              <a:rPr lang="ru-RU" altLang="ru-RU" sz="2000" dirty="0"/>
              <a:t> </a:t>
            </a:r>
            <a:r>
              <a:rPr lang="ru-RU" altLang="ru-RU" sz="2000" dirty="0" err="1"/>
              <a:t>be</a:t>
            </a:r>
            <a:r>
              <a:rPr lang="ru-RU" altLang="ru-RU" sz="2000" dirty="0"/>
              <a:t> </a:t>
            </a:r>
            <a:r>
              <a:rPr lang="en-US" altLang="ru-RU" sz="2000" dirty="0" smtClean="0"/>
              <a:t>applied </a:t>
            </a:r>
            <a:r>
              <a:rPr lang="ru-RU" altLang="ru-RU" sz="2000" dirty="0" err="1" smtClean="0"/>
              <a:t>instead</a:t>
            </a:r>
            <a:r>
              <a:rPr lang="ru-RU" altLang="ru-RU" sz="2000" dirty="0" smtClean="0"/>
              <a:t> </a:t>
            </a:r>
            <a:r>
              <a:rPr lang="ru-RU" altLang="ru-RU" sz="2000" dirty="0" err="1"/>
              <a:t>of</a:t>
            </a:r>
            <a:r>
              <a:rPr lang="ru-RU" altLang="ru-RU" sz="2000" dirty="0"/>
              <a:t> </a:t>
            </a:r>
            <a:r>
              <a:rPr lang="ru-RU" altLang="ru-RU" sz="2000" dirty="0" err="1"/>
              <a:t>correlation</a:t>
            </a:r>
            <a:r>
              <a:rPr lang="ru-RU" altLang="ru-RU" sz="2000" dirty="0"/>
              <a:t> (</a:t>
            </a:r>
            <a:r>
              <a:rPr lang="ru-RU" altLang="ru-RU" sz="2000" dirty="0" err="1"/>
              <a:t>for</a:t>
            </a:r>
            <a:r>
              <a:rPr lang="ru-RU" altLang="ru-RU" sz="2000" dirty="0"/>
              <a:t> instance </a:t>
            </a:r>
            <a:r>
              <a:rPr lang="ru-RU" altLang="ru-RU" sz="2000" dirty="0" err="1" smtClean="0"/>
              <a:t>Chi-Square</a:t>
            </a:r>
            <a:r>
              <a:rPr lang="en-US" altLang="ru-RU" sz="2000" dirty="0" smtClean="0"/>
              <a:t>, </a:t>
            </a:r>
            <a:r>
              <a:rPr lang="ru-RU" altLang="ru-RU" sz="2000" dirty="0" err="1" smtClean="0"/>
              <a:t>entropy</a:t>
            </a:r>
            <a:r>
              <a:rPr lang="ru-RU" altLang="ru-RU" sz="2000" dirty="0"/>
              <a:t>, KL </a:t>
            </a:r>
            <a:r>
              <a:rPr lang="ru-RU" altLang="ru-RU" sz="2000" dirty="0" err="1"/>
              <a:t>divergence</a:t>
            </a:r>
            <a:r>
              <a:rPr lang="ru-RU" altLang="ru-RU" sz="2000" dirty="0"/>
              <a:t> </a:t>
            </a:r>
            <a:r>
              <a:rPr lang="ru-RU" altLang="ru-RU" sz="2000" dirty="0" err="1"/>
              <a:t>or</a:t>
            </a:r>
            <a:r>
              <a:rPr lang="ru-RU" altLang="ru-RU" sz="2000" dirty="0"/>
              <a:t> </a:t>
            </a:r>
            <a:r>
              <a:rPr lang="ru-RU" altLang="ru-RU" sz="2000" dirty="0" err="1" smtClean="0"/>
              <a:t>other</a:t>
            </a:r>
            <a:r>
              <a:rPr lang="ru-RU" altLang="ru-RU" sz="2000" dirty="0" smtClean="0"/>
              <a:t>).</a:t>
            </a:r>
            <a:endParaRPr lang="ru-RU" altLang="ru-RU" sz="2000" dirty="0"/>
          </a:p>
          <a:p>
            <a:pPr eaLnBrk="0" fontAlgn="base" hangingPunct="0">
              <a:lnSpc>
                <a:spcPct val="100000"/>
              </a:lnSpc>
              <a:spcBef>
                <a:spcPts val="400"/>
              </a:spcBef>
              <a:spcAft>
                <a:spcPct val="0"/>
              </a:spcAft>
            </a:pPr>
            <a:r>
              <a:rPr lang="en-US" altLang="ru-RU" sz="2000" dirty="0"/>
              <a:t>Note. </a:t>
            </a:r>
            <a:r>
              <a:rPr lang="ru-RU" altLang="ru-RU" sz="2000" dirty="0" err="1"/>
              <a:t>Features</a:t>
            </a:r>
            <a:r>
              <a:rPr lang="ru-RU" altLang="ru-RU" sz="2000" dirty="0"/>
              <a:t> </a:t>
            </a:r>
            <a:r>
              <a:rPr lang="ru-RU" altLang="ru-RU" sz="2000" dirty="0" err="1"/>
              <a:t>with</a:t>
            </a:r>
            <a:r>
              <a:rPr lang="ru-RU" altLang="ru-RU" sz="2000" dirty="0"/>
              <a:t> </a:t>
            </a:r>
            <a:r>
              <a:rPr lang="ru-RU" altLang="ru-RU" sz="2000" dirty="0" err="1"/>
              <a:t>high</a:t>
            </a:r>
            <a:r>
              <a:rPr lang="ru-RU" altLang="ru-RU" sz="2000" dirty="0"/>
              <a:t> </a:t>
            </a:r>
            <a:r>
              <a:rPr lang="ru-RU" altLang="ru-RU" sz="2000" dirty="0" err="1"/>
              <a:t>correlation</a:t>
            </a:r>
            <a:r>
              <a:rPr lang="ru-RU" altLang="ru-RU" sz="2000" dirty="0"/>
              <a:t> </a:t>
            </a:r>
            <a:r>
              <a:rPr lang="ru-RU" altLang="ru-RU" sz="2000" dirty="0" err="1"/>
              <a:t>are</a:t>
            </a:r>
            <a:r>
              <a:rPr lang="ru-RU" altLang="ru-RU" sz="2000" dirty="0"/>
              <a:t> </a:t>
            </a:r>
            <a:r>
              <a:rPr lang="ru-RU" altLang="ru-RU" sz="2000" dirty="0" err="1"/>
              <a:t>more</a:t>
            </a:r>
            <a:r>
              <a:rPr lang="ru-RU" altLang="ru-RU" sz="2000" dirty="0"/>
              <a:t> </a:t>
            </a:r>
            <a:r>
              <a:rPr lang="ru-RU" altLang="ru-RU" sz="2000" dirty="0" err="1"/>
              <a:t>linearly</a:t>
            </a:r>
            <a:r>
              <a:rPr lang="ru-RU" altLang="ru-RU" sz="2000" dirty="0"/>
              <a:t> </a:t>
            </a:r>
            <a:r>
              <a:rPr lang="ru-RU" altLang="ru-RU" sz="2000" dirty="0" err="1"/>
              <a:t>dependent</a:t>
            </a:r>
            <a:r>
              <a:rPr lang="ru-RU" altLang="ru-RU" sz="2000" dirty="0"/>
              <a:t> </a:t>
            </a:r>
            <a:r>
              <a:rPr lang="ru-RU" altLang="ru-RU" sz="2000" dirty="0" err="1"/>
              <a:t>and</a:t>
            </a:r>
            <a:r>
              <a:rPr lang="ru-RU" altLang="ru-RU" sz="2000" dirty="0"/>
              <a:t> </a:t>
            </a:r>
            <a:r>
              <a:rPr lang="ru-RU" altLang="ru-RU" sz="2000" dirty="0" err="1"/>
              <a:t>hence</a:t>
            </a:r>
            <a:r>
              <a:rPr lang="ru-RU" altLang="ru-RU" sz="2000" dirty="0"/>
              <a:t> </a:t>
            </a:r>
            <a:r>
              <a:rPr lang="ru-RU" altLang="ru-RU" sz="2000" dirty="0" err="1"/>
              <a:t>have</a:t>
            </a:r>
            <a:r>
              <a:rPr lang="ru-RU" altLang="ru-RU" sz="2000" dirty="0"/>
              <a:t> </a:t>
            </a:r>
            <a:r>
              <a:rPr lang="ru-RU" altLang="ru-RU" sz="2000" dirty="0" err="1"/>
              <a:t>almost</a:t>
            </a:r>
            <a:r>
              <a:rPr lang="ru-RU" altLang="ru-RU" sz="2000" dirty="0"/>
              <a:t> </a:t>
            </a:r>
            <a:r>
              <a:rPr lang="ru-RU" altLang="ru-RU" sz="2000" dirty="0" err="1"/>
              <a:t>the</a:t>
            </a:r>
            <a:r>
              <a:rPr lang="ru-RU" altLang="ru-RU" sz="2000" dirty="0"/>
              <a:t> </a:t>
            </a:r>
            <a:r>
              <a:rPr lang="ru-RU" altLang="ru-RU" sz="2000" dirty="0" err="1"/>
              <a:t>same</a:t>
            </a:r>
            <a:r>
              <a:rPr lang="ru-RU" altLang="ru-RU" sz="2000" dirty="0"/>
              <a:t> </a:t>
            </a:r>
            <a:r>
              <a:rPr lang="ru-RU" altLang="ru-RU" sz="2000" dirty="0" err="1"/>
              <a:t>effect</a:t>
            </a:r>
            <a:r>
              <a:rPr lang="ru-RU" altLang="ru-RU" sz="2000" dirty="0"/>
              <a:t> </a:t>
            </a:r>
            <a:r>
              <a:rPr lang="ru-RU" altLang="ru-RU" sz="2000" dirty="0" err="1"/>
              <a:t>on</a:t>
            </a:r>
            <a:r>
              <a:rPr lang="ru-RU" altLang="ru-RU" sz="2000" dirty="0"/>
              <a:t> </a:t>
            </a:r>
            <a:r>
              <a:rPr lang="ru-RU" altLang="ru-RU" sz="2000" dirty="0" err="1"/>
              <a:t>the</a:t>
            </a:r>
            <a:r>
              <a:rPr lang="ru-RU" altLang="ru-RU" sz="2000" dirty="0"/>
              <a:t> </a:t>
            </a:r>
            <a:r>
              <a:rPr lang="ru-RU" altLang="ru-RU" sz="2000" dirty="0" err="1"/>
              <a:t>dependent</a:t>
            </a:r>
            <a:r>
              <a:rPr lang="ru-RU" altLang="ru-RU" sz="2000" dirty="0"/>
              <a:t> </a:t>
            </a:r>
            <a:r>
              <a:rPr lang="ru-RU" altLang="ru-RU" sz="2000" dirty="0" err="1"/>
              <a:t>variable</a:t>
            </a:r>
            <a:r>
              <a:rPr lang="ru-RU" altLang="ru-RU" sz="2000" dirty="0"/>
              <a:t>. </a:t>
            </a:r>
            <a:r>
              <a:rPr lang="ru-RU" altLang="ru-RU" sz="2000" dirty="0" err="1"/>
              <a:t>So</a:t>
            </a:r>
            <a:r>
              <a:rPr lang="ru-RU" altLang="ru-RU" sz="2000" dirty="0"/>
              <a:t>, </a:t>
            </a:r>
            <a:r>
              <a:rPr lang="ru-RU" altLang="ru-RU" sz="2000" dirty="0" err="1"/>
              <a:t>when</a:t>
            </a:r>
            <a:r>
              <a:rPr lang="ru-RU" altLang="ru-RU" sz="2000" dirty="0"/>
              <a:t> </a:t>
            </a:r>
            <a:r>
              <a:rPr lang="ru-RU" altLang="ru-RU" sz="2000" dirty="0" err="1"/>
              <a:t>two</a:t>
            </a:r>
            <a:r>
              <a:rPr lang="ru-RU" altLang="ru-RU" sz="2000" dirty="0"/>
              <a:t> </a:t>
            </a:r>
            <a:r>
              <a:rPr lang="ru-RU" altLang="ru-RU" sz="2000" dirty="0" err="1"/>
              <a:t>features</a:t>
            </a:r>
            <a:r>
              <a:rPr lang="ru-RU" altLang="ru-RU" sz="2000" dirty="0"/>
              <a:t> </a:t>
            </a:r>
            <a:r>
              <a:rPr lang="ru-RU" altLang="ru-RU" sz="2000" dirty="0" err="1"/>
              <a:t>have</a:t>
            </a:r>
            <a:r>
              <a:rPr lang="ru-RU" altLang="ru-RU" sz="2000" dirty="0"/>
              <a:t> </a:t>
            </a:r>
            <a:r>
              <a:rPr lang="ru-RU" altLang="ru-RU" sz="2000" dirty="0" err="1"/>
              <a:t>high</a:t>
            </a:r>
            <a:r>
              <a:rPr lang="ru-RU" altLang="ru-RU" sz="2000" dirty="0"/>
              <a:t> </a:t>
            </a:r>
            <a:r>
              <a:rPr lang="ru-RU" altLang="ru-RU" sz="2000" dirty="0" err="1"/>
              <a:t>correlation</a:t>
            </a:r>
            <a:r>
              <a:rPr lang="ru-RU" altLang="ru-RU" sz="2000" dirty="0"/>
              <a:t>, </a:t>
            </a:r>
            <a:r>
              <a:rPr lang="ru-RU" altLang="ru-RU" sz="2000" dirty="0" err="1"/>
              <a:t>we</a:t>
            </a:r>
            <a:r>
              <a:rPr lang="ru-RU" altLang="ru-RU" sz="2000" dirty="0"/>
              <a:t> </a:t>
            </a:r>
            <a:r>
              <a:rPr lang="ru-RU" altLang="ru-RU" sz="2000" dirty="0" err="1"/>
              <a:t>can</a:t>
            </a:r>
            <a:r>
              <a:rPr lang="ru-RU" altLang="ru-RU" sz="2000" dirty="0"/>
              <a:t> </a:t>
            </a:r>
            <a:r>
              <a:rPr lang="ru-RU" altLang="ru-RU" sz="2000" dirty="0" err="1"/>
              <a:t>drop</a:t>
            </a:r>
            <a:r>
              <a:rPr lang="ru-RU" altLang="ru-RU" sz="2000" dirty="0"/>
              <a:t> </a:t>
            </a:r>
            <a:r>
              <a:rPr lang="ru-RU" altLang="ru-RU" sz="2000" dirty="0" err="1"/>
              <a:t>one</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two</a:t>
            </a:r>
            <a:r>
              <a:rPr lang="ru-RU" altLang="ru-RU" sz="2000" dirty="0"/>
              <a:t> </a:t>
            </a:r>
            <a:r>
              <a:rPr lang="ru-RU" altLang="ru-RU" sz="2000" dirty="0" err="1"/>
              <a:t>features</a:t>
            </a:r>
            <a:r>
              <a:rPr lang="ru-RU" altLang="ru-RU" sz="20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0549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sz="2000" b="1" dirty="0" smtClean="0"/>
                  <a:t>Note. </a:t>
                </a:r>
                <a:r>
                  <a:rPr lang="en-US" sz="2000" dirty="0" smtClean="0"/>
                  <a:t> </a:t>
                </a:r>
                <a:r>
                  <a:rPr lang="en-US" sz="2000" dirty="0"/>
                  <a:t>In other </a:t>
                </a:r>
                <a:r>
                  <a:rPr lang="en-US" sz="2000" dirty="0" smtClean="0"/>
                  <a:t>interpretation </a:t>
                </a:r>
                <a:r>
                  <a:rPr lang="en-US" sz="2000" dirty="0"/>
                  <a:t>the k-best (most independent) feature can be rest based on the Correlation or distance analysis.  </a:t>
                </a:r>
                <a:endParaRPr lang="en-US" sz="2000" dirty="0" smtClean="0"/>
              </a:p>
              <a:p>
                <a:pPr>
                  <a:lnSpc>
                    <a:spcPct val="100000"/>
                  </a:lnSpc>
                </a:pPr>
                <a:r>
                  <a:rPr lang="en-US" sz="2000" dirty="0" smtClean="0"/>
                  <a:t>In </a:t>
                </a:r>
                <a:r>
                  <a:rPr lang="en-US" sz="2000" dirty="0"/>
                  <a:t>the classification supervised case the importance of each feature can be estimated for each class, for instance Fisher Score in this case can be given as</a:t>
                </a:r>
                <a:endParaRPr lang="ru-RU"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ru-RU" sz="2000" i="1">
                              <a:latin typeface="Cambria Math" panose="02040503050406030204" pitchFamily="18" charset="0"/>
                            </a:rPr>
                          </m:ctrlPr>
                        </m:fPr>
                        <m:num>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m:t>
                                  </m:r>
                                </m:sub>
                              </m:sSub>
                              <m:sSup>
                                <m:sSupPr>
                                  <m:ctrlPr>
                                    <a:rPr lang="ru-RU"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e>
                          </m:nary>
                        </m:num>
                        <m:den>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sSubSup>
                                <m:sSubSupPr>
                                  <m:ctrlPr>
                                    <a:rPr lang="ru-RU"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𝑖𝑗</m:t>
                                  </m:r>
                                </m:sub>
                                <m:sup>
                                  <m:r>
                                    <a:rPr lang="en-US" sz="2000" i="1">
                                      <a:latin typeface="Cambria Math" panose="02040503050406030204" pitchFamily="18" charset="0"/>
                                    </a:rPr>
                                    <m:t>2</m:t>
                                  </m:r>
                                </m:sup>
                              </m:sSubSup>
                            </m:e>
                          </m:nary>
                        </m:den>
                      </m:f>
                      <m:r>
                        <a:rPr lang="en-US" sz="2000" i="1">
                          <a:latin typeface="Cambria Math" panose="02040503050406030204" pitchFamily="18" charset="0"/>
                        </a:rPr>
                        <m:t>,</m:t>
                      </m:r>
                    </m:oMath>
                  </m:oMathPara>
                </a14:m>
                <a:endParaRPr lang="ru-RU" sz="2000" dirty="0"/>
              </a:p>
              <a:p>
                <a:pPr>
                  <a:lnSpc>
                    <a:spcPct val="100000"/>
                  </a:lnSpc>
                </a:pPr>
                <a:r>
                  <a:rPr lang="en-US" sz="2000" dirty="0"/>
                  <a:t>where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𝑖𝑗</m:t>
                        </m:r>
                      </m:sub>
                    </m:sSub>
                  </m:oMath>
                </a14:m>
                <a:r>
                  <a:rPr lang="en-US" sz="2000" dirty="0"/>
                  <a:t> and </a:t>
                </a:r>
                <a14:m>
                  <m:oMath xmlns:m="http://schemas.openxmlformats.org/officeDocument/2006/math">
                    <m:sSubSup>
                      <m:sSubSupPr>
                        <m:ctrlPr>
                          <a:rPr lang="ru-RU"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𝑖𝑗</m:t>
                        </m:r>
                      </m:sub>
                      <m:sup>
                        <m:r>
                          <a:rPr lang="en-US" sz="2000" i="1">
                            <a:latin typeface="Cambria Math" panose="02040503050406030204" pitchFamily="18" charset="0"/>
                          </a:rPr>
                          <m:t>2</m:t>
                        </m:r>
                      </m:sup>
                    </m:sSubSup>
                  </m:oMath>
                </a14:m>
                <a:r>
                  <a:rPr lang="en-US" sz="2000" dirty="0"/>
                  <a:t> are mean and variance of </a:t>
                </a:r>
                <a14:m>
                  <m:oMath xmlns:m="http://schemas.openxmlformats.org/officeDocument/2006/math">
                    <m:r>
                      <a:rPr lang="en-US" sz="2000" i="1">
                        <a:latin typeface="Cambria Math" panose="02040503050406030204" pitchFamily="18" charset="0"/>
                      </a:rPr>
                      <m:t>𝑖</m:t>
                    </m:r>
                  </m:oMath>
                </a14:m>
                <a:r>
                  <a:rPr lang="en-US" sz="2000" dirty="0"/>
                  <a:t>-</a:t>
                </a:r>
                <a:r>
                  <a:rPr lang="en-US" sz="2000" dirty="0" err="1"/>
                  <a:t>th</a:t>
                </a:r>
                <a:r>
                  <a:rPr lang="en-US" sz="2000" dirty="0"/>
                  <a:t> feature in </a:t>
                </a:r>
                <a14:m>
                  <m:oMath xmlns:m="http://schemas.openxmlformats.org/officeDocument/2006/math">
                    <m:r>
                      <a:rPr lang="en-US" sz="2000" i="1">
                        <a:latin typeface="Cambria Math" panose="02040503050406030204" pitchFamily="18" charset="0"/>
                      </a:rPr>
                      <m:t>𝑗</m:t>
                    </m:r>
                  </m:oMath>
                </a14:m>
                <a:r>
                  <a:rPr lang="en-US" sz="2000" dirty="0"/>
                  <a:t>-</a:t>
                </a:r>
                <a:r>
                  <a:rPr lang="en-US" sz="2000" dirty="0" err="1"/>
                  <a:t>th</a:t>
                </a:r>
                <a:r>
                  <a:rPr lang="en-US" sz="2000" dirty="0"/>
                  <a:t> class,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oMath>
                </a14:m>
                <a:r>
                  <a:rPr lang="en-US" sz="2000" dirty="0"/>
                  <a:t> is the number of instances in </a:t>
                </a:r>
                <a14:m>
                  <m:oMath xmlns:m="http://schemas.openxmlformats.org/officeDocument/2006/math">
                    <m:r>
                      <a:rPr lang="en-US" sz="2000" i="1">
                        <a:latin typeface="Cambria Math" panose="02040503050406030204" pitchFamily="18" charset="0"/>
                      </a:rPr>
                      <m:t>𝑗</m:t>
                    </m:r>
                  </m:oMath>
                </a14:m>
                <a:r>
                  <a:rPr lang="en-US" sz="2000" dirty="0"/>
                  <a:t>-</a:t>
                </a:r>
                <a:r>
                  <a:rPr lang="en-US" sz="2000" dirty="0" err="1"/>
                  <a:t>th</a:t>
                </a:r>
                <a:r>
                  <a:rPr lang="en-US" sz="2000" dirty="0"/>
                  <a:t> class and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m:t>
                        </m:r>
                      </m:sub>
                    </m:sSub>
                  </m:oMath>
                </a14:m>
                <a:r>
                  <a:rPr lang="en-US" sz="2000" dirty="0"/>
                  <a:t> is the mean of </a:t>
                </a:r>
                <a14:m>
                  <m:oMath xmlns:m="http://schemas.openxmlformats.org/officeDocument/2006/math">
                    <m:r>
                      <a:rPr lang="en-US" sz="2000" i="1">
                        <a:latin typeface="Cambria Math" panose="02040503050406030204" pitchFamily="18" charset="0"/>
                      </a:rPr>
                      <m:t>𝑖</m:t>
                    </m:r>
                  </m:oMath>
                </a14:m>
                <a:r>
                  <a:rPr lang="en-US" sz="2000" dirty="0"/>
                  <a:t>-</a:t>
                </a:r>
                <a:r>
                  <a:rPr lang="en-US" sz="2000" dirty="0" err="1"/>
                  <a:t>th</a:t>
                </a:r>
                <a:r>
                  <a:rPr lang="en-US" sz="2000" dirty="0"/>
                  <a:t> feature</a:t>
                </a:r>
                <a:r>
                  <a:rPr lang="en-US" sz="2000" dirty="0" smtClean="0"/>
                  <a:t>.</a:t>
                </a:r>
              </a:p>
              <a:p>
                <a:pPr>
                  <a:lnSpc>
                    <a:spcPct val="100000"/>
                  </a:lnSpc>
                </a:pPr>
                <a:r>
                  <a:rPr lang="en-US" sz="2000" dirty="0" smtClean="0"/>
                  <a:t>For </a:t>
                </a:r>
                <a:r>
                  <a:rPr lang="en-US" sz="2000" dirty="0"/>
                  <a:t>Regression task feature importance can be also estimated by analyzing the similarity of features values in the training and test datasets.</a:t>
                </a:r>
                <a:endParaRPr lang="ru-RU" sz="20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559" r="-641"/>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8311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472363"/>
          </a:xfrm>
        </p:spPr>
        <p:txBody>
          <a:bodyPr>
            <a:normAutofit fontScale="90000"/>
          </a:bodyPr>
          <a:lstStyle/>
          <a:p>
            <a:r>
              <a:rPr lang="en-US" b="1" dirty="0"/>
              <a:t>Exploratory Data Analysis (EDA</a:t>
            </a:r>
            <a:r>
              <a:rPr lang="en-US" b="1" dirty="0" smtClean="0"/>
              <a:t>)</a:t>
            </a:r>
            <a:endParaRPr lang="ru-RU" dirty="0"/>
          </a:p>
        </p:txBody>
      </p:sp>
      <p:sp>
        <p:nvSpPr>
          <p:cNvPr id="3" name="Объект 2"/>
          <p:cNvSpPr>
            <a:spLocks noGrp="1"/>
          </p:cNvSpPr>
          <p:nvPr>
            <p:ph idx="1"/>
          </p:nvPr>
        </p:nvSpPr>
        <p:spPr>
          <a:xfrm>
            <a:off x="427290" y="914400"/>
            <a:ext cx="11280448" cy="5537675"/>
          </a:xfrm>
        </p:spPr>
        <p:txBody>
          <a:bodyPr>
            <a:normAutofit/>
          </a:bodyPr>
          <a:lstStyle/>
          <a:p>
            <a:r>
              <a:rPr lang="en-US" sz="2000" b="1" dirty="0"/>
              <a:t>Exploratory Data Analysis (EDA</a:t>
            </a:r>
            <a:r>
              <a:rPr lang="en-US" sz="2000" b="1" dirty="0" smtClean="0"/>
              <a:t>)</a:t>
            </a:r>
          </a:p>
          <a:p>
            <a:pPr lvl="1"/>
            <a:r>
              <a:rPr lang="en-US" sz="2000" dirty="0" smtClean="0"/>
              <a:t>EDA </a:t>
            </a:r>
            <a:r>
              <a:rPr lang="en-US" sz="2000" dirty="0"/>
              <a:t>refers to the critical process of performing initial investigations on data so as to discover </a:t>
            </a:r>
            <a:r>
              <a:rPr lang="en-US" sz="2000" dirty="0" err="1"/>
              <a:t>patterns,to</a:t>
            </a:r>
            <a:r>
              <a:rPr lang="en-US" sz="2000" dirty="0"/>
              <a:t> spot anomalies</a:t>
            </a:r>
            <a:r>
              <a:rPr lang="en-US" sz="2000" dirty="0" smtClean="0"/>
              <a:t>,</a:t>
            </a:r>
            <a:r>
              <a:rPr lang="ru-RU" sz="2000" dirty="0" smtClean="0"/>
              <a:t> </a:t>
            </a:r>
            <a:r>
              <a:rPr lang="en-US" sz="2000" dirty="0" smtClean="0"/>
              <a:t>to </a:t>
            </a:r>
            <a:r>
              <a:rPr lang="en-US" sz="2000" dirty="0"/>
              <a:t>test hypothesis and to check assumptions with the help of summary statistics and graphical representations.</a:t>
            </a:r>
          </a:p>
          <a:p>
            <a:r>
              <a:rPr lang="en-US" sz="2000" b="1" dirty="0"/>
              <a:t>E</a:t>
            </a:r>
            <a:r>
              <a:rPr lang="en-US" sz="2000" b="1" dirty="0" smtClean="0"/>
              <a:t>DA </a:t>
            </a:r>
            <a:r>
              <a:rPr lang="en-US" sz="2000" b="1" dirty="0"/>
              <a:t>includes such parameters estimation as</a:t>
            </a:r>
            <a:r>
              <a:rPr lang="en-US" sz="2000" dirty="0"/>
              <a:t>:</a:t>
            </a:r>
          </a:p>
          <a:p>
            <a:pPr lvl="1"/>
            <a:r>
              <a:rPr lang="en-US" sz="2000" dirty="0"/>
              <a:t>Minimum, quartiles, Median, mean, Maximum values.</a:t>
            </a:r>
          </a:p>
          <a:p>
            <a:pPr lvl="1"/>
            <a:r>
              <a:rPr lang="en-US" sz="2000" dirty="0"/>
              <a:t>values deviation, normal-distribution hypnosis checking, skewness, kurtosis.</a:t>
            </a:r>
          </a:p>
          <a:p>
            <a:pPr lvl="1"/>
            <a:r>
              <a:rPr lang="en-US" sz="2000" dirty="0"/>
              <a:t>stationarity analysis (</a:t>
            </a:r>
            <a:r>
              <a:rPr lang="en-US" sz="2000" dirty="0" err="1"/>
              <a:t>adf</a:t>
            </a:r>
            <a:r>
              <a:rPr lang="en-US" sz="2000" dirty="0"/>
              <a:t>-test, ACF-PCF analysis).</a:t>
            </a:r>
          </a:p>
          <a:p>
            <a:pPr lvl="1"/>
            <a:r>
              <a:rPr lang="en-US" sz="2000" dirty="0"/>
              <a:t>data dependences analysis for multivariate data (correlation, causality analysis).</a:t>
            </a:r>
          </a:p>
          <a:p>
            <a:pPr lvl="1"/>
            <a:r>
              <a:rPr lang="en-US" sz="2000" dirty="0"/>
              <a:t>data visualization (box-plot, histogram-distribution, scatterplot).</a:t>
            </a:r>
          </a:p>
          <a:p>
            <a:pPr lvl="1"/>
            <a:r>
              <a:rPr lang="en-US" sz="2000" dirty="0"/>
              <a:t>missing and outliers value searching.</a:t>
            </a:r>
          </a:p>
          <a:p>
            <a:endParaRPr lang="ru-RU" sz="2000" dirty="0"/>
          </a:p>
        </p:txBody>
      </p:sp>
    </p:spTree>
    <p:extLst>
      <p:ext uri="{BB962C8B-B14F-4D97-AF65-F5344CB8AC3E}">
        <p14:creationId xmlns:p14="http://schemas.microsoft.com/office/powerpoint/2010/main" val="2686955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en-US" dirty="0"/>
              <a:t>Example of correlation based feature selection</a:t>
            </a: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6" name="Рисунок 15"/>
          <p:cNvPicPr>
            <a:picLocks noChangeAspect="1"/>
          </p:cNvPicPr>
          <p:nvPr/>
        </p:nvPicPr>
        <p:blipFill>
          <a:blip r:embed="rId2"/>
          <a:stretch>
            <a:fillRect/>
          </a:stretch>
        </p:blipFill>
        <p:spPr>
          <a:xfrm>
            <a:off x="2946400" y="1735898"/>
            <a:ext cx="6999287" cy="4310259"/>
          </a:xfrm>
          <a:prstGeom prst="rect">
            <a:avLst/>
          </a:prstGeom>
        </p:spPr>
      </p:pic>
    </p:spTree>
    <p:extLst>
      <p:ext uri="{BB962C8B-B14F-4D97-AF65-F5344CB8AC3E}">
        <p14:creationId xmlns:p14="http://schemas.microsoft.com/office/powerpoint/2010/main" val="5517293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27025" y="1165356"/>
            <a:ext cx="11422879" cy="5451344"/>
          </a:xfrm>
        </p:spPr>
        <p:txBody>
          <a:bodyPr>
            <a:noAutofit/>
          </a:bodyPr>
          <a:lstStyle/>
          <a:p>
            <a:r>
              <a:rPr lang="en-US" sz="2000" b="1" dirty="0" smtClean="0"/>
              <a:t>ANOVA</a:t>
            </a:r>
            <a:r>
              <a:rPr lang="en-US" sz="2000" dirty="0" smtClean="0"/>
              <a:t> </a:t>
            </a:r>
            <a:r>
              <a:rPr lang="en-US" sz="2000" dirty="0"/>
              <a:t>is a statistical method, used to check the means of two or more groups (features in time series that are significantly different from each other.</a:t>
            </a:r>
            <a:br>
              <a:rPr lang="en-US" sz="2000" dirty="0"/>
            </a:br>
            <a:r>
              <a:rPr lang="en-US" sz="2000" dirty="0"/>
              <a:t>It assumes Hypothesis on testing feature (or variable or column of data)</a:t>
            </a:r>
          </a:p>
          <a:p>
            <a:pPr lvl="1"/>
            <a:r>
              <a:rPr lang="en-US" sz="2000" dirty="0"/>
              <a:t>Null: Means of all groups are equal.</a:t>
            </a:r>
          </a:p>
          <a:p>
            <a:pPr lvl="1"/>
            <a:r>
              <a:rPr lang="en-US" sz="2000" dirty="0"/>
              <a:t>Alternate: At least one mean of the groups are different - we need this.</a:t>
            </a:r>
          </a:p>
          <a:p>
            <a:r>
              <a:rPr lang="en-US" sz="2000" b="1" dirty="0" smtClean="0"/>
              <a:t>Specify </a:t>
            </a:r>
            <a:r>
              <a:rPr lang="en-US" sz="2000" b="1" dirty="0"/>
              <a:t>of ANOVA</a:t>
            </a:r>
          </a:p>
          <a:p>
            <a:pPr lvl="1"/>
            <a:r>
              <a:rPr lang="en-US" sz="2000" dirty="0"/>
              <a:t>By using ANOVA we are want to determine the set of features which are explain (terms of) the variance of the data.</a:t>
            </a:r>
          </a:p>
          <a:p>
            <a:pPr lvl="2"/>
            <a:r>
              <a:rPr lang="en-US" dirty="0"/>
              <a:t>ANOVA allow one to select a set of features which mostly independent one form other and in sum produce full variance of the data.</a:t>
            </a:r>
          </a:p>
          <a:p>
            <a:pPr lvl="1"/>
            <a:r>
              <a:rPr lang="en-US" sz="2000" dirty="0"/>
              <a:t>Use ANOVA when you have one categorical feature and one numerical (like sex (Male, Female) and age 0-100 or like class labels and data).</a:t>
            </a:r>
          </a:p>
          <a:p>
            <a:pPr lvl="1"/>
            <a:r>
              <a:rPr lang="en-US" sz="2000" dirty="0"/>
              <a:t>In ANOVA we </a:t>
            </a:r>
            <a:r>
              <a:rPr lang="en-US" sz="2000" dirty="0" smtClean="0"/>
              <a:t>divide </a:t>
            </a:r>
            <a:r>
              <a:rPr lang="en-US" sz="2000" dirty="0"/>
              <a:t>our features on the groups in correspondence with categorical feature (Male-Ages, Female-Ages).</a:t>
            </a:r>
          </a:p>
          <a:p>
            <a:pPr lvl="1"/>
            <a:r>
              <a:rPr lang="en-US" sz="2000" dirty="0"/>
              <a:t>For Feature (or variable) selection we test the hypothesis that distribution of this feature differs from other for each group.</a:t>
            </a:r>
          </a:p>
          <a:p>
            <a:pPr eaLnBrk="0" fontAlgn="base" hangingPunct="0">
              <a:lnSpc>
                <a:spcPct val="100000"/>
              </a:lnSpc>
              <a:spcBef>
                <a:spcPct val="0"/>
              </a:spcBef>
              <a:spcAft>
                <a:spcPct val="0"/>
              </a:spcAft>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669004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sz="2000" dirty="0"/>
                  <a:t>For determining the ANOVA test the Fisher criteria of each feature </a:t>
                </a:r>
                <a14:m>
                  <m:oMath xmlns:m="http://schemas.openxmlformats.org/officeDocument/2006/math">
                    <m:r>
                      <a:rPr lang="en-US" sz="2000" i="1">
                        <a:latin typeface="Cambria Math" panose="02040503050406030204" pitchFamily="18" charset="0"/>
                      </a:rPr>
                      <m:t>𝑗</m:t>
                    </m:r>
                  </m:oMath>
                </a14:m>
                <a:r>
                  <a:rPr lang="en-US" sz="2000" dirty="0"/>
                  <a:t> can be give as</a:t>
                </a:r>
                <a:endParaRPr lang="ru-RU"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𝑗</m:t>
                          </m:r>
                        </m:sub>
                      </m:sSub>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num>
                        <m:den>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den>
                      </m:f>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𝐽</m:t>
                          </m:r>
                          <m:r>
                            <a:rPr lang="en-US" sz="2000" i="1">
                              <a:latin typeface="Cambria Math" panose="02040503050406030204" pitchFamily="18" charset="0"/>
                            </a:rPr>
                            <m:t>−1</m:t>
                          </m:r>
                        </m:den>
                      </m:f>
                      <m:f>
                        <m:fPr>
                          <m:ctrlPr>
                            <a:rPr lang="ru-RU" sz="2000" i="1">
                              <a:latin typeface="Cambria Math" panose="02040503050406030204" pitchFamily="18" charset="0"/>
                            </a:rPr>
                          </m:ctrlPr>
                        </m:fPr>
                        <m:num>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r>
                            <a:rPr lang="en-US" sz="2000" i="1">
                              <a:latin typeface="Cambria Math" panose="02040503050406030204" pitchFamily="18" charset="0"/>
                            </a:rPr>
                            <m:t>)</m:t>
                          </m:r>
                        </m:num>
                        <m:den>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ru-RU" sz="2000" dirty="0"/>
              </a:p>
              <a:p>
                <a:pPr>
                  <a:lnSpc>
                    <a:spcPct val="100000"/>
                  </a:lnSpc>
                </a:pPr>
                <a:r>
                  <a:rPr lang="en-US" sz="2000" dirty="0"/>
                  <a:t>where: </a:t>
                </a:r>
                <a14:m>
                  <m:oMath xmlns:m="http://schemas.openxmlformats.org/officeDocument/2006/math">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oMath>
                </a14:m>
                <a:r>
                  <a:rPr lang="en-US" sz="2000" dirty="0"/>
                  <a:t> is the sum of squares between groups, </a:t>
                </a:r>
                <a14:m>
                  <m:oMath xmlns:m="http://schemas.openxmlformats.org/officeDocument/2006/math">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r>
                      <a:rPr lang="en-US" sz="2000" i="1">
                        <a:latin typeface="Cambria Math" panose="02040503050406030204" pitchFamily="18" charset="0"/>
                      </a:rPr>
                      <m:t>=</m:t>
                    </m:r>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−1)</m:t>
                    </m:r>
                  </m:oMath>
                </a14:m>
                <a:r>
                  <a:rPr lang="en-US" sz="2000" dirty="0"/>
                  <a:t>,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oMath>
                </a14:m>
                <a:r>
                  <a:rPr lang="en-US" sz="2000" dirty="0"/>
                  <a:t> is the mean of each feature </a:t>
                </a:r>
                <a14:m>
                  <m:oMath xmlns:m="http://schemas.openxmlformats.org/officeDocument/2006/math">
                    <m:r>
                      <a:rPr lang="en-US" sz="2000" i="1">
                        <a:latin typeface="Cambria Math" panose="02040503050406030204" pitchFamily="18" charset="0"/>
                      </a:rPr>
                      <m:t>𝑗</m:t>
                    </m:r>
                  </m:oMath>
                </a14:m>
                <a:r>
                  <a:rPr lang="en-US" sz="2000" dirty="0"/>
                  <a:t> and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oMath>
                </a14:m>
                <a:r>
                  <a:rPr lang="en-US" sz="2000" dirty="0"/>
                  <a:t> is the mean of all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oMath>
                </a14:m>
                <a:r>
                  <a:rPr lang="en-US" sz="2000" dirty="0"/>
                  <a:t>, </a:t>
                </a:r>
                <a14:m>
                  <m:oMath xmlns:m="http://schemas.openxmlformats.org/officeDocument/2006/math">
                    <m:r>
                      <a:rPr lang="en-US" sz="2000" i="1">
                        <a:latin typeface="Cambria Math" panose="02040503050406030204" pitchFamily="18" charset="0"/>
                      </a:rPr>
                      <m:t>𝐽</m:t>
                    </m:r>
                  </m:oMath>
                </a14:m>
                <a:r>
                  <a:rPr lang="en-US" sz="2000" dirty="0"/>
                  <a:t> is number of features (groups); </a:t>
                </a:r>
                <a14:m>
                  <m:oMath xmlns:m="http://schemas.openxmlformats.org/officeDocument/2006/math">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oMath>
                </a14:m>
                <a:r>
                  <a:rPr lang="en-US" sz="2000" dirty="0"/>
                  <a:t> is the sum of squares within group </a:t>
                </a:r>
                <a14:m>
                  <m:oMath xmlns:m="http://schemas.openxmlformats.org/officeDocument/2006/math">
                    <m:r>
                      <a:rPr lang="en-US" sz="2000" i="1">
                        <a:latin typeface="Cambria Math" panose="02040503050406030204" pitchFamily="18" charset="0"/>
                      </a:rPr>
                      <m:t>𝑗</m:t>
                    </m:r>
                  </m:oMath>
                </a14:m>
                <a:r>
                  <a:rPr lang="en-US" sz="2000" dirty="0"/>
                  <a:t>, </a:t>
                </a:r>
                <a14:m>
                  <m:oMath xmlns:m="http://schemas.openxmlformats.org/officeDocument/2006/math">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r>
                      <a:rPr lang="en-US" sz="2000" i="1">
                        <a:latin typeface="Cambria Math" panose="02040503050406030204" pitchFamily="18" charset="0"/>
                      </a:rPr>
                      <m:t>=</m:t>
                    </m:r>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oMath>
                </a14:m>
                <a:r>
                  <a:rPr lang="en-US" sz="2000" dirty="0"/>
                  <a:t>, N is the size of feature.</a:t>
                </a:r>
                <a:endParaRPr lang="ru-RU" sz="2000" dirty="0"/>
              </a:p>
              <a:p>
                <a:pPr>
                  <a:lnSpc>
                    <a:spcPct val="100000"/>
                  </a:lnSpc>
                </a:pPr>
                <a:r>
                  <a:rPr lang="en-US" sz="2000" dirty="0"/>
                  <a:t>After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𝑗</m:t>
                        </m:r>
                      </m:sub>
                    </m:sSub>
                  </m:oMath>
                </a14:m>
                <a:r>
                  <a:rPr lang="en-US" sz="2000" dirty="0"/>
                  <a:t> calculation the influence of variables can be calculated with predefined confident interval using F-tables. </a:t>
                </a:r>
                <a:endParaRPr lang="ru-RU" sz="2000" dirty="0" smtClean="0"/>
              </a:p>
              <a:p>
                <a:pPr>
                  <a:lnSpc>
                    <a:spcPct val="100000"/>
                  </a:lnSpc>
                </a:pPr>
                <a:r>
                  <a:rPr lang="en-US" sz="2000" dirty="0" smtClean="0"/>
                  <a:t>Note</a:t>
                </a:r>
                <a:r>
                  <a:rPr lang="en-US" sz="2000" dirty="0"/>
                  <a:t>, the threshold F-value is the function of confident interval and degrees of freedom (</a:t>
                </a:r>
                <a14:m>
                  <m:oMath xmlns:m="http://schemas.openxmlformats.org/officeDocument/2006/math">
                    <m:r>
                      <a:rPr lang="en-US" sz="2000" i="1">
                        <a:latin typeface="Cambria Math" panose="02040503050406030204" pitchFamily="18" charset="0"/>
                      </a:rPr>
                      <m:t>𝐽</m:t>
                    </m:r>
                  </m:oMath>
                </a14:m>
                <a:r>
                  <a:rPr lang="en-US" sz="2000" dirty="0"/>
                  <a:t>s and </a:t>
                </a:r>
                <a14:m>
                  <m:oMath xmlns:m="http://schemas.openxmlformats.org/officeDocument/2006/math">
                    <m:r>
                      <a:rPr lang="en-US" sz="2000" i="1">
                        <a:latin typeface="Cambria Math" panose="02040503050406030204" pitchFamily="18" charset="0"/>
                      </a:rPr>
                      <m:t>𝑁</m:t>
                    </m:r>
                  </m:oMath>
                </a14:m>
                <a:r>
                  <a:rPr lang="en-US" sz="2000" dirty="0"/>
                  <a:t>). </a:t>
                </a:r>
                <a:endParaRPr lang="ru-RU" sz="2000" dirty="0"/>
              </a:p>
              <a:p>
                <a:pPr>
                  <a:lnSpc>
                    <a:spcPct val="100000"/>
                  </a:lnSpc>
                </a:pPr>
                <a:r>
                  <a:rPr lang="en-US" sz="2000" dirty="0" smtClean="0"/>
                  <a:t>Here </a:t>
                </a:r>
                <a:r>
                  <a:rPr lang="en-US" sz="2000" dirty="0"/>
                  <a:t>if value is higher then threshold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1−</m:t>
                        </m:r>
                        <m:r>
                          <a:rPr lang="en-US" sz="2000" i="1">
                            <a:latin typeface="Cambria Math" panose="02040503050406030204" pitchFamily="18" charset="0"/>
                          </a:rPr>
                          <m:t>𝛼</m:t>
                        </m:r>
                      </m:sub>
                    </m:sSub>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oMath>
                </a14:m>
                <a:r>
                  <a:rPr lang="en-US" sz="2000" dirty="0"/>
                  <a:t>, then both features are important.</a:t>
                </a:r>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559"/>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653326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84559" y="1167202"/>
            <a:ext cx="11422879" cy="5451344"/>
          </a:xfrm>
        </p:spPr>
        <p:txBody>
          <a:bodyPr>
            <a:noAutofit/>
          </a:bodyPr>
          <a:lstStyle/>
          <a:p>
            <a:pPr marL="0" lvl="0" indent="0" eaLnBrk="0" fontAlgn="base" hangingPunct="0">
              <a:lnSpc>
                <a:spcPct val="100000"/>
              </a:lnSpc>
              <a:spcBef>
                <a:spcPct val="0"/>
              </a:spcBef>
              <a:spcAft>
                <a:spcPct val="0"/>
              </a:spcAft>
              <a:buNone/>
            </a:pPr>
            <a:r>
              <a:rPr lang="ru-RU" altLang="ru-RU" sz="1800" i="1" dirty="0" err="1">
                <a:solidFill>
                  <a:srgbClr val="000000"/>
                </a:solidFill>
              </a:rPr>
              <a:t>Note</a:t>
            </a:r>
            <a:endParaRPr lang="ru-RU" altLang="ru-RU" sz="1800" dirty="0"/>
          </a:p>
          <a:p>
            <a:pPr marL="0" lvl="0" indent="0" eaLnBrk="0" fontAlgn="base" hangingPunct="0">
              <a:lnSpc>
                <a:spcPct val="100000"/>
              </a:lnSpc>
              <a:spcBef>
                <a:spcPct val="0"/>
              </a:spcBef>
              <a:spcAft>
                <a:spcPct val="0"/>
              </a:spcAft>
              <a:buFontTx/>
              <a:buChar char="•"/>
            </a:pP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case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two</a:t>
            </a:r>
            <a:r>
              <a:rPr lang="ru-RU" altLang="ru-RU" sz="1800" dirty="0">
                <a:solidFill>
                  <a:srgbClr val="000000"/>
                </a:solidFill>
              </a:rPr>
              <a:t> </a:t>
            </a:r>
            <a:r>
              <a:rPr lang="ru-RU" altLang="ru-RU" sz="1800" dirty="0" err="1">
                <a:solidFill>
                  <a:srgbClr val="000000"/>
                </a:solidFill>
              </a:rPr>
              <a:t>features</a:t>
            </a:r>
            <a:r>
              <a:rPr lang="ru-RU" altLang="ru-RU" sz="1800" dirty="0">
                <a:solidFill>
                  <a:srgbClr val="000000"/>
                </a:solidFill>
              </a:rPr>
              <a:t> ANOVA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analogue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t-</a:t>
            </a:r>
            <a:r>
              <a:rPr lang="ru-RU" altLang="ru-RU" sz="1800" dirty="0" err="1">
                <a:solidFill>
                  <a:srgbClr val="000000"/>
                </a:solidFill>
              </a:rPr>
              <a:t>test</a:t>
            </a:r>
            <a:r>
              <a:rPr lang="ru-RU" altLang="ru-RU" sz="1800" dirty="0">
                <a:solidFill>
                  <a:srgbClr val="000000"/>
                </a:solidFill>
              </a:rPr>
              <a:t>.</a:t>
            </a:r>
          </a:p>
          <a:p>
            <a:pPr marL="0" lvl="0" indent="0" eaLnBrk="0" fontAlgn="base" hangingPunct="0">
              <a:lnSpc>
                <a:spcPct val="100000"/>
              </a:lnSpc>
              <a:spcBef>
                <a:spcPct val="0"/>
              </a:spcBef>
              <a:spcAft>
                <a:spcPct val="0"/>
              </a:spcAft>
              <a:buFontTx/>
              <a:buChar char="•"/>
            </a:pPr>
            <a:r>
              <a:rPr lang="ru-RU" altLang="ru-RU" sz="1800" dirty="0" err="1">
                <a:solidFill>
                  <a:srgbClr val="000000"/>
                </a:solidFill>
              </a:rPr>
              <a:t>Beside</a:t>
            </a:r>
            <a:r>
              <a:rPr lang="ru-RU" altLang="ru-RU" sz="1800" dirty="0">
                <a:solidFill>
                  <a:srgbClr val="000000"/>
                </a:solidFill>
              </a:rPr>
              <a:t> ANOVA </a:t>
            </a:r>
            <a:r>
              <a:rPr lang="ru-RU" altLang="ru-RU" sz="1800" dirty="0" err="1">
                <a:solidFill>
                  <a:srgbClr val="000000"/>
                </a:solidFill>
              </a:rPr>
              <a:t>variance-based</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selection</a:t>
            </a:r>
            <a:r>
              <a:rPr lang="ru-RU" altLang="ru-RU" sz="1800" dirty="0">
                <a:solidFill>
                  <a:srgbClr val="000000"/>
                </a:solidFill>
              </a:rPr>
              <a:t> </a:t>
            </a:r>
            <a:r>
              <a:rPr lang="ru-RU" altLang="ru-RU" sz="1800" dirty="0" err="1">
                <a:solidFill>
                  <a:srgbClr val="000000"/>
                </a:solidFill>
              </a:rPr>
              <a:t>can</a:t>
            </a:r>
            <a:r>
              <a:rPr lang="ru-RU" altLang="ru-RU" sz="1800" dirty="0">
                <a:solidFill>
                  <a:srgbClr val="000000"/>
                </a:solidFill>
              </a:rPr>
              <a:t> </a:t>
            </a:r>
            <a:r>
              <a:rPr lang="ru-RU" altLang="ru-RU" sz="1800" dirty="0" err="1">
                <a:solidFill>
                  <a:srgbClr val="000000"/>
                </a:solidFill>
              </a:rPr>
              <a:t>be</a:t>
            </a:r>
            <a:r>
              <a:rPr lang="ru-RU" altLang="ru-RU" sz="1800" dirty="0">
                <a:solidFill>
                  <a:srgbClr val="000000"/>
                </a:solidFill>
              </a:rPr>
              <a:t> </a:t>
            </a:r>
            <a:r>
              <a:rPr lang="ru-RU" altLang="ru-RU" sz="1800" dirty="0" err="1">
                <a:solidFill>
                  <a:srgbClr val="000000"/>
                </a:solidFill>
              </a:rPr>
              <a:t>done</a:t>
            </a:r>
            <a:r>
              <a:rPr lang="ru-RU" altLang="ru-RU" sz="1800" dirty="0">
                <a:solidFill>
                  <a:srgbClr val="000000"/>
                </a:solidFill>
              </a:rPr>
              <a:t> </a:t>
            </a:r>
            <a:r>
              <a:rPr lang="ru-RU" altLang="ru-RU" sz="1800" dirty="0" err="1">
                <a:solidFill>
                  <a:srgbClr val="000000"/>
                </a:solidFill>
              </a:rPr>
              <a:t>using</a:t>
            </a:r>
            <a:r>
              <a:rPr lang="ru-RU" altLang="ru-RU" sz="1800" dirty="0">
                <a:solidFill>
                  <a:srgbClr val="000000"/>
                </a:solidFill>
              </a:rPr>
              <a:t> </a:t>
            </a:r>
            <a:r>
              <a:rPr lang="ru-RU" altLang="ru-RU" sz="1800" b="1" dirty="0" err="1">
                <a:solidFill>
                  <a:srgbClr val="000000"/>
                </a:solidFill>
              </a:rPr>
              <a:t>variance</a:t>
            </a:r>
            <a:r>
              <a:rPr lang="ru-RU" altLang="ru-RU" sz="1800" b="1" dirty="0">
                <a:solidFill>
                  <a:srgbClr val="000000"/>
                </a:solidFill>
              </a:rPr>
              <a:t> </a:t>
            </a:r>
            <a:r>
              <a:rPr lang="ru-RU" altLang="ru-RU" sz="1800" b="1" dirty="0" err="1">
                <a:solidFill>
                  <a:srgbClr val="000000"/>
                </a:solidFill>
              </a:rPr>
              <a:t>threshold</a:t>
            </a:r>
            <a:r>
              <a:rPr lang="ru-RU" altLang="ru-RU" sz="1800" dirty="0">
                <a:solidFill>
                  <a:srgbClr val="000000"/>
                </a:solidFill>
              </a:rPr>
              <a:t>.</a:t>
            </a:r>
          </a:p>
          <a:p>
            <a:pPr marL="457200" lvl="1" indent="0" eaLnBrk="0" fontAlgn="base" hangingPunct="0">
              <a:lnSpc>
                <a:spcPct val="100000"/>
              </a:lnSpc>
              <a:spcBef>
                <a:spcPct val="0"/>
              </a:spcBef>
              <a:spcAft>
                <a:spcPct val="0"/>
              </a:spcAft>
              <a:buFontTx/>
              <a:buChar char="•"/>
            </a:pPr>
            <a:r>
              <a:rPr lang="ru-RU" altLang="ru-RU" sz="1800" b="1" dirty="0" err="1">
                <a:solidFill>
                  <a:srgbClr val="000000"/>
                </a:solidFill>
              </a:rPr>
              <a:t>Variance</a:t>
            </a:r>
            <a:r>
              <a:rPr lang="ru-RU" altLang="ru-RU" sz="1800" b="1" dirty="0">
                <a:solidFill>
                  <a:srgbClr val="000000"/>
                </a:solidFill>
              </a:rPr>
              <a:t> </a:t>
            </a:r>
            <a:r>
              <a:rPr lang="ru-RU" altLang="ru-RU" sz="1800" b="1" dirty="0" err="1">
                <a:solidFill>
                  <a:srgbClr val="000000"/>
                </a:solidFill>
              </a:rPr>
              <a:t>threshold</a:t>
            </a:r>
            <a:r>
              <a:rPr lang="ru-RU" altLang="ru-RU" sz="1800" b="1" dirty="0">
                <a:solidFill>
                  <a:srgbClr val="000000"/>
                </a:solidFill>
              </a:rPr>
              <a:t> </a:t>
            </a:r>
            <a:r>
              <a:rPr lang="ru-RU" altLang="ru-RU" sz="1800" b="1" dirty="0" err="1">
                <a:solidFill>
                  <a:srgbClr val="000000"/>
                </a:solidFill>
              </a:rPr>
              <a:t>method</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based</a:t>
            </a:r>
            <a:r>
              <a:rPr lang="ru-RU" altLang="ru-RU" sz="1800" dirty="0">
                <a:solidFill>
                  <a:srgbClr val="000000"/>
                </a:solidFill>
              </a:rPr>
              <a:t> </a:t>
            </a:r>
            <a:r>
              <a:rPr lang="ru-RU" altLang="ru-RU" sz="1800" dirty="0" err="1">
                <a:solidFill>
                  <a:srgbClr val="000000"/>
                </a:solidFill>
              </a:rPr>
              <a:t>on</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assumption</a:t>
            </a:r>
            <a:r>
              <a:rPr lang="ru-RU" altLang="ru-RU" sz="1800" dirty="0">
                <a:solidFill>
                  <a:srgbClr val="000000"/>
                </a:solidFill>
              </a:rPr>
              <a:t> </a:t>
            </a:r>
            <a:r>
              <a:rPr lang="ru-RU" altLang="ru-RU" sz="1800" dirty="0" err="1">
                <a:solidFill>
                  <a:srgbClr val="000000"/>
                </a:solidFill>
              </a:rPr>
              <a:t>that</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doesn’t</a:t>
            </a:r>
            <a:r>
              <a:rPr lang="ru-RU" altLang="ru-RU" sz="1800" dirty="0">
                <a:solidFill>
                  <a:srgbClr val="000000"/>
                </a:solidFill>
              </a:rPr>
              <a:t> </a:t>
            </a:r>
            <a:r>
              <a:rPr lang="ru-RU" altLang="ru-RU" sz="1800" dirty="0" err="1">
                <a:solidFill>
                  <a:srgbClr val="000000"/>
                </a:solidFill>
              </a:rPr>
              <a:t>vary</a:t>
            </a:r>
            <a:r>
              <a:rPr lang="ru-RU" altLang="ru-RU" sz="1800" dirty="0">
                <a:solidFill>
                  <a:srgbClr val="000000"/>
                </a:solidFill>
              </a:rPr>
              <a:t> </a:t>
            </a:r>
            <a:r>
              <a:rPr lang="ru-RU" altLang="ru-RU" sz="1800" dirty="0" err="1">
                <a:solidFill>
                  <a:srgbClr val="000000"/>
                </a:solidFill>
              </a:rPr>
              <a:t>much</a:t>
            </a:r>
            <a:r>
              <a:rPr lang="ru-RU" altLang="ru-RU" sz="1800" dirty="0">
                <a:solidFill>
                  <a:srgbClr val="000000"/>
                </a:solidFill>
              </a:rPr>
              <a:t> </a:t>
            </a:r>
            <a:r>
              <a:rPr lang="ru-RU" altLang="ru-RU" sz="1800" dirty="0" err="1">
                <a:solidFill>
                  <a:srgbClr val="000000"/>
                </a:solidFill>
              </a:rPr>
              <a:t>within</a:t>
            </a:r>
            <a:r>
              <a:rPr lang="ru-RU" altLang="ru-RU" sz="1800" dirty="0">
                <a:solidFill>
                  <a:srgbClr val="000000"/>
                </a:solidFill>
              </a:rPr>
              <a:t> </a:t>
            </a:r>
            <a:r>
              <a:rPr lang="ru-RU" altLang="ru-RU" sz="1800" dirty="0" err="1">
                <a:solidFill>
                  <a:srgbClr val="000000"/>
                </a:solidFill>
              </a:rPr>
              <a:t>itself</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generally</a:t>
            </a:r>
            <a:r>
              <a:rPr lang="ru-RU" altLang="ru-RU" sz="1800" dirty="0">
                <a:solidFill>
                  <a:srgbClr val="000000"/>
                </a:solidFill>
              </a:rPr>
              <a:t> </a:t>
            </a:r>
            <a:r>
              <a:rPr lang="ru-RU" altLang="ru-RU" sz="1800" dirty="0" err="1">
                <a:solidFill>
                  <a:srgbClr val="000000"/>
                </a:solidFill>
              </a:rPr>
              <a:t>has</a:t>
            </a:r>
            <a:r>
              <a:rPr lang="ru-RU" altLang="ru-RU" sz="1800" dirty="0">
                <a:solidFill>
                  <a:srgbClr val="000000"/>
                </a:solidFill>
              </a:rPr>
              <a:t> </a:t>
            </a:r>
            <a:r>
              <a:rPr lang="ru-RU" altLang="ru-RU" sz="1800" dirty="0" err="1">
                <a:solidFill>
                  <a:srgbClr val="000000"/>
                </a:solidFill>
              </a:rPr>
              <a:t>very</a:t>
            </a:r>
            <a:r>
              <a:rPr lang="ru-RU" altLang="ru-RU" sz="1800" dirty="0">
                <a:solidFill>
                  <a:srgbClr val="000000"/>
                </a:solidFill>
              </a:rPr>
              <a:t> </a:t>
            </a:r>
            <a:r>
              <a:rPr lang="ru-RU" altLang="ru-RU" sz="1800" dirty="0" err="1">
                <a:solidFill>
                  <a:srgbClr val="000000"/>
                </a:solidFill>
              </a:rPr>
              <a:t>little</a:t>
            </a:r>
            <a:r>
              <a:rPr lang="ru-RU" altLang="ru-RU" sz="1800" dirty="0">
                <a:solidFill>
                  <a:srgbClr val="000000"/>
                </a:solidFill>
              </a:rPr>
              <a:t> </a:t>
            </a:r>
            <a:r>
              <a:rPr lang="ru-RU" altLang="ru-RU" sz="1800" dirty="0" err="1">
                <a:solidFill>
                  <a:srgbClr val="000000"/>
                </a:solidFill>
              </a:rPr>
              <a:t>predictive</a:t>
            </a:r>
            <a:r>
              <a:rPr lang="ru-RU" altLang="ru-RU" sz="1800" dirty="0">
                <a:solidFill>
                  <a:srgbClr val="000000"/>
                </a:solidFill>
              </a:rPr>
              <a:t> </a:t>
            </a:r>
            <a:r>
              <a:rPr lang="ru-RU" altLang="ru-RU" sz="1800" dirty="0" err="1">
                <a:solidFill>
                  <a:srgbClr val="000000"/>
                </a:solidFill>
              </a:rPr>
              <a:t>power</a:t>
            </a:r>
            <a:r>
              <a:rPr lang="ru-RU" altLang="ru-RU" sz="1800" dirty="0">
                <a:solidFill>
                  <a:srgbClr val="000000"/>
                </a:solidFill>
              </a:rPr>
              <a:t>.</a:t>
            </a:r>
            <a:br>
              <a:rPr lang="ru-RU" altLang="ru-RU" sz="1800" dirty="0">
                <a:solidFill>
                  <a:srgbClr val="000000"/>
                </a:solidFill>
              </a:rPr>
            </a:br>
            <a:r>
              <a:rPr lang="ru-RU" altLang="ru-RU" sz="1800" dirty="0" err="1">
                <a:solidFill>
                  <a:srgbClr val="000000"/>
                </a:solidFill>
              </a:rPr>
              <a:t>Thus</a:t>
            </a:r>
            <a:r>
              <a:rPr lang="ru-RU" altLang="ru-RU" sz="1800" dirty="0">
                <a:solidFill>
                  <a:srgbClr val="000000"/>
                </a:solidFill>
              </a:rPr>
              <a:t> </a:t>
            </a:r>
            <a:r>
              <a:rPr lang="ru-RU" altLang="ru-RU" sz="1800" dirty="0" err="1">
                <a:solidFill>
                  <a:srgbClr val="000000"/>
                </a:solidFill>
              </a:rPr>
              <a:t>almost</a:t>
            </a:r>
            <a:r>
              <a:rPr lang="ru-RU" altLang="ru-RU" sz="1800" dirty="0">
                <a:solidFill>
                  <a:srgbClr val="000000"/>
                </a:solidFill>
              </a:rPr>
              <a:t> </a:t>
            </a:r>
            <a:r>
              <a:rPr lang="ru-RU" altLang="ru-RU" sz="1800" dirty="0" err="1">
                <a:solidFill>
                  <a:srgbClr val="000000"/>
                </a:solidFill>
              </a:rPr>
              <a:t>constant</a:t>
            </a:r>
            <a:r>
              <a:rPr lang="ru-RU" altLang="ru-RU" sz="1800" dirty="0">
                <a:solidFill>
                  <a:srgbClr val="000000"/>
                </a:solidFill>
              </a:rPr>
              <a:t> </a:t>
            </a:r>
            <a:r>
              <a:rPr lang="ru-RU" altLang="ru-RU" sz="1800" dirty="0" err="1">
                <a:solidFill>
                  <a:srgbClr val="000000"/>
                </a:solidFill>
              </a:rPr>
              <a:t>features</a:t>
            </a:r>
            <a:r>
              <a:rPr lang="ru-RU" altLang="ru-RU" sz="1800" dirty="0">
                <a:solidFill>
                  <a:srgbClr val="000000"/>
                </a:solidFill>
              </a:rPr>
              <a:t> </a:t>
            </a:r>
            <a:r>
              <a:rPr lang="ru-RU" altLang="ru-RU" sz="1800" dirty="0" err="1">
                <a:solidFill>
                  <a:srgbClr val="000000"/>
                </a:solidFill>
              </a:rPr>
              <a:t>can</a:t>
            </a:r>
            <a:r>
              <a:rPr lang="ru-RU" altLang="ru-RU" sz="1800" dirty="0">
                <a:solidFill>
                  <a:srgbClr val="000000"/>
                </a:solidFill>
              </a:rPr>
              <a:t> </a:t>
            </a:r>
            <a:r>
              <a:rPr lang="ru-RU" altLang="ru-RU" sz="1800" dirty="0" err="1">
                <a:solidFill>
                  <a:srgbClr val="000000"/>
                </a:solidFill>
              </a:rPr>
              <a:t>be</a:t>
            </a:r>
            <a:r>
              <a:rPr lang="ru-RU" altLang="ru-RU" sz="1800" dirty="0">
                <a:solidFill>
                  <a:srgbClr val="000000"/>
                </a:solidFill>
              </a:rPr>
              <a:t> </a:t>
            </a:r>
            <a:r>
              <a:rPr lang="ru-RU" altLang="ru-RU" sz="1800" dirty="0" err="1">
                <a:solidFill>
                  <a:srgbClr val="000000"/>
                </a:solidFill>
              </a:rPr>
              <a:t>eliminated</a:t>
            </a:r>
            <a:r>
              <a:rPr lang="ru-RU" altLang="ru-RU" sz="1800" dirty="0">
                <a:solidFill>
                  <a:srgbClr val="000000"/>
                </a:solidFill>
              </a:rPr>
              <a:t>.</a:t>
            </a:r>
          </a:p>
          <a:p>
            <a:pPr marL="457200" lvl="1" indent="0" eaLnBrk="0" fontAlgn="base" hangingPunct="0">
              <a:lnSpc>
                <a:spcPct val="100000"/>
              </a:lnSpc>
              <a:spcBef>
                <a:spcPct val="0"/>
              </a:spcBef>
              <a:spcAft>
                <a:spcPct val="0"/>
              </a:spcAft>
              <a:buFontTx/>
              <a:buChar char="•"/>
            </a:pP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analogue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variance</a:t>
            </a:r>
            <a:r>
              <a:rPr lang="ru-RU" altLang="ru-RU" sz="1800" dirty="0">
                <a:solidFill>
                  <a:srgbClr val="000000"/>
                </a:solidFill>
              </a:rPr>
              <a:t> </a:t>
            </a:r>
            <a:r>
              <a:rPr lang="ru-RU" altLang="ru-RU" sz="1800" dirty="0" err="1">
                <a:solidFill>
                  <a:srgbClr val="000000"/>
                </a:solidFill>
              </a:rPr>
              <a:t>threshold</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b="1" dirty="0" err="1">
                <a:solidFill>
                  <a:srgbClr val="000000"/>
                </a:solidFill>
              </a:rPr>
              <a:t>eigenvalues</a:t>
            </a:r>
            <a:r>
              <a:rPr lang="ru-RU" altLang="ru-RU" sz="1800" b="1" dirty="0">
                <a:solidFill>
                  <a:srgbClr val="000000"/>
                </a:solidFill>
              </a:rPr>
              <a:t> </a:t>
            </a:r>
            <a:r>
              <a:rPr lang="ru-RU" altLang="ru-RU" sz="1800" b="1" dirty="0" err="1">
                <a:solidFill>
                  <a:srgbClr val="000000"/>
                </a:solidFill>
              </a:rPr>
              <a:t>analysis</a:t>
            </a:r>
            <a:r>
              <a:rPr lang="ru-RU" altLang="ru-RU" sz="1800" b="1" dirty="0">
                <a:solidFill>
                  <a:srgbClr val="000000"/>
                </a:solidFill>
              </a:rPr>
              <a:t> </a:t>
            </a:r>
            <a:r>
              <a:rPr lang="ru-RU" altLang="ru-RU" sz="1800" b="1" dirty="0" err="1">
                <a:solidFill>
                  <a:srgbClr val="000000"/>
                </a:solidFill>
              </a:rPr>
              <a:t>and</a:t>
            </a:r>
            <a:r>
              <a:rPr lang="ru-RU" altLang="ru-RU" sz="1800" b="1" dirty="0">
                <a:solidFill>
                  <a:srgbClr val="000000"/>
                </a:solidFill>
              </a:rPr>
              <a:t> PCA</a:t>
            </a:r>
            <a:endParaRPr lang="ru-RU" altLang="ru-RU" sz="1800" dirty="0">
              <a:solidFill>
                <a:srgbClr val="000000"/>
              </a:solidFill>
            </a:endParaRPr>
          </a:p>
          <a:p>
            <a:pPr marL="0" lvl="0" indent="0" eaLnBrk="0" fontAlgn="base" hangingPunct="0">
              <a:lnSpc>
                <a:spcPct val="100000"/>
              </a:lnSpc>
              <a:spcBef>
                <a:spcPct val="0"/>
              </a:spcBef>
              <a:spcAft>
                <a:spcPct val="0"/>
              </a:spcAft>
              <a:buFontTx/>
              <a:buChar char="•"/>
            </a:pPr>
            <a:r>
              <a:rPr lang="ru-RU" altLang="ru-RU" sz="1800" dirty="0" err="1"/>
              <a:t>As</a:t>
            </a:r>
            <a:r>
              <a:rPr lang="ru-RU" altLang="ru-RU" sz="1800" dirty="0"/>
              <a:t> a </a:t>
            </a:r>
            <a:r>
              <a:rPr lang="ru-RU" altLang="ru-RU" sz="1800" dirty="0" err="1"/>
              <a:t>rule</a:t>
            </a:r>
            <a:r>
              <a:rPr lang="ru-RU" altLang="ru-RU" sz="1800" dirty="0"/>
              <a:t>, ANOVA </a:t>
            </a:r>
            <a:r>
              <a:rPr lang="ru-RU" altLang="ru-RU" sz="1800" dirty="0" err="1"/>
              <a:t>is</a:t>
            </a:r>
            <a:r>
              <a:rPr lang="ru-RU" altLang="ru-RU" sz="1800" dirty="0"/>
              <a:t> </a:t>
            </a:r>
            <a:r>
              <a:rPr lang="ru-RU" altLang="ru-RU" sz="1800" dirty="0" err="1"/>
              <a:t>used</a:t>
            </a:r>
            <a:r>
              <a:rPr lang="ru-RU" altLang="ru-RU" sz="1800" dirty="0"/>
              <a:t> </a:t>
            </a:r>
            <a:r>
              <a:rPr lang="ru-RU" altLang="ru-RU" sz="1800" dirty="0" err="1"/>
              <a:t>when</a:t>
            </a:r>
            <a:r>
              <a:rPr lang="ru-RU" altLang="ru-RU" sz="1800" dirty="0"/>
              <a:t> </a:t>
            </a:r>
            <a:r>
              <a:rPr lang="ru-RU" altLang="ru-RU" sz="1800" dirty="0" err="1"/>
              <a:t>one</a:t>
            </a:r>
            <a:r>
              <a:rPr lang="ru-RU" altLang="ru-RU" sz="1800" dirty="0"/>
              <a:t> </a:t>
            </a:r>
            <a:r>
              <a:rPr lang="ru-RU" altLang="ru-RU" sz="1800" dirty="0" err="1"/>
              <a:t>variable</a:t>
            </a:r>
            <a:r>
              <a:rPr lang="ru-RU" altLang="ru-RU" sz="1800" dirty="0"/>
              <a:t> </a:t>
            </a:r>
            <a:r>
              <a:rPr lang="ru-RU" altLang="ru-RU" sz="1800" dirty="0" err="1"/>
              <a:t>is</a:t>
            </a:r>
            <a:r>
              <a:rPr lang="ru-RU" altLang="ru-RU" sz="1800" dirty="0"/>
              <a:t> </a:t>
            </a:r>
            <a:r>
              <a:rPr lang="ru-RU" altLang="ru-RU" sz="1800" dirty="0" err="1"/>
              <a:t>numeric</a:t>
            </a:r>
            <a:r>
              <a:rPr lang="ru-RU" altLang="ru-RU" sz="1800" dirty="0"/>
              <a:t> </a:t>
            </a:r>
            <a:r>
              <a:rPr lang="ru-RU" altLang="ru-RU" sz="1800" dirty="0" err="1"/>
              <a:t>and</a:t>
            </a:r>
            <a:r>
              <a:rPr lang="ru-RU" altLang="ru-RU" sz="1800" dirty="0"/>
              <a:t> </a:t>
            </a:r>
            <a:r>
              <a:rPr lang="ru-RU" altLang="ru-RU" sz="1800" dirty="0" err="1"/>
              <a:t>one</a:t>
            </a:r>
            <a:r>
              <a:rPr lang="ru-RU" altLang="ru-RU" sz="1800" dirty="0"/>
              <a:t> </a:t>
            </a:r>
            <a:r>
              <a:rPr lang="ru-RU" altLang="ru-RU" sz="1800" dirty="0" err="1"/>
              <a:t>is</a:t>
            </a:r>
            <a:r>
              <a:rPr lang="ru-RU" altLang="ru-RU" sz="1800" dirty="0"/>
              <a:t> </a:t>
            </a:r>
            <a:r>
              <a:rPr lang="ru-RU" altLang="ru-RU" sz="1800" dirty="0" err="1"/>
              <a:t>categorical</a:t>
            </a:r>
            <a:r>
              <a:rPr lang="ru-RU" altLang="ru-RU" sz="1800" dirty="0"/>
              <a:t>, </a:t>
            </a:r>
            <a:r>
              <a:rPr lang="ru-RU" altLang="ru-RU" sz="1800" dirty="0" err="1"/>
              <a:t>such</a:t>
            </a:r>
            <a:r>
              <a:rPr lang="ru-RU" altLang="ru-RU" sz="1800" dirty="0"/>
              <a:t> </a:t>
            </a:r>
            <a:r>
              <a:rPr lang="ru-RU" altLang="ru-RU" sz="1800" dirty="0" err="1"/>
              <a:t>as</a:t>
            </a:r>
            <a:r>
              <a:rPr lang="ru-RU" altLang="ru-RU" sz="1800" dirty="0"/>
              <a:t> </a:t>
            </a:r>
            <a:r>
              <a:rPr lang="ru-RU" altLang="ru-RU" sz="1800" dirty="0" err="1"/>
              <a:t>numerical</a:t>
            </a:r>
            <a:r>
              <a:rPr lang="ru-RU" altLang="ru-RU" sz="1800" dirty="0"/>
              <a:t> </a:t>
            </a:r>
            <a:r>
              <a:rPr lang="ru-RU" altLang="ru-RU" sz="1800" dirty="0" err="1"/>
              <a:t>input</a:t>
            </a:r>
            <a:r>
              <a:rPr lang="ru-RU" altLang="ru-RU" sz="1800" dirty="0"/>
              <a:t> </a:t>
            </a:r>
            <a:r>
              <a:rPr lang="ru-RU" altLang="ru-RU" sz="1800" dirty="0" err="1"/>
              <a:t>variables</a:t>
            </a:r>
            <a:r>
              <a:rPr lang="ru-RU" altLang="ru-RU" sz="1800" dirty="0"/>
              <a:t> </a:t>
            </a:r>
            <a:r>
              <a:rPr lang="ru-RU" altLang="ru-RU" sz="1800" dirty="0" err="1"/>
              <a:t>and</a:t>
            </a:r>
            <a:r>
              <a:rPr lang="ru-RU" altLang="ru-RU" sz="1800" dirty="0"/>
              <a:t> a </a:t>
            </a:r>
            <a:r>
              <a:rPr lang="ru-RU" altLang="ru-RU" sz="1800" dirty="0" err="1"/>
              <a:t>classification</a:t>
            </a:r>
            <a:r>
              <a:rPr lang="ru-RU" altLang="ru-RU" sz="1800" dirty="0"/>
              <a:t> </a:t>
            </a:r>
            <a:r>
              <a:rPr lang="ru-RU" altLang="ru-RU" sz="1800" dirty="0" err="1"/>
              <a:t>target</a:t>
            </a:r>
            <a:r>
              <a:rPr lang="ru-RU" altLang="ru-RU" sz="1800" dirty="0"/>
              <a:t> </a:t>
            </a:r>
            <a:r>
              <a:rPr lang="ru-RU" altLang="ru-RU" sz="1800" dirty="0" err="1"/>
              <a:t>variable</a:t>
            </a:r>
            <a:r>
              <a:rPr lang="ru-RU" altLang="ru-RU" sz="1800" dirty="0"/>
              <a:t> </a:t>
            </a:r>
            <a:r>
              <a:rPr lang="ru-RU" altLang="ru-RU" sz="1800" dirty="0" err="1"/>
              <a:t>in</a:t>
            </a:r>
            <a:r>
              <a:rPr lang="ru-RU" altLang="ru-RU" sz="1800" dirty="0"/>
              <a:t> a </a:t>
            </a:r>
            <a:r>
              <a:rPr lang="ru-RU" altLang="ru-RU" sz="1800" dirty="0" err="1"/>
              <a:t>classification</a:t>
            </a:r>
            <a:r>
              <a:rPr lang="ru-RU" altLang="ru-RU" sz="1800" dirty="0"/>
              <a:t> </a:t>
            </a:r>
            <a:r>
              <a:rPr lang="ru-RU" altLang="ru-RU" sz="1800" dirty="0" err="1"/>
              <a:t>task</a:t>
            </a:r>
            <a:r>
              <a:rPr lang="ru-RU" altLang="ru-RU" sz="1800" dirty="0"/>
              <a:t>.</a:t>
            </a:r>
            <a:br>
              <a:rPr lang="ru-RU" altLang="ru-RU" sz="1800" dirty="0"/>
            </a:br>
            <a:endParaRPr lang="ru-RU" altLang="ru-RU" sz="1800" dirty="0"/>
          </a:p>
          <a:p>
            <a:pPr marL="0" lvl="0" indent="0" eaLnBrk="0" fontAlgn="base" hangingPunct="0">
              <a:lnSpc>
                <a:spcPct val="100000"/>
              </a:lnSpc>
              <a:spcBef>
                <a:spcPct val="0"/>
              </a:spcBef>
              <a:spcAft>
                <a:spcPct val="0"/>
              </a:spcAft>
              <a:buFontTx/>
              <a:buChar char="•"/>
            </a:pPr>
            <a:r>
              <a:rPr lang="ru-RU" altLang="ru-RU" sz="1800" dirty="0"/>
              <a:t>ANOVA </a:t>
            </a:r>
            <a:r>
              <a:rPr lang="ru-RU" altLang="ru-RU" sz="1800" dirty="0" err="1"/>
              <a:t>is</a:t>
            </a:r>
            <a:r>
              <a:rPr lang="ru-RU" altLang="ru-RU" sz="1800" dirty="0"/>
              <a:t> </a:t>
            </a:r>
            <a:r>
              <a:rPr lang="ru-RU" altLang="ru-RU" sz="1800" dirty="0" err="1"/>
              <a:t>analogue</a:t>
            </a:r>
            <a:r>
              <a:rPr lang="ru-RU" altLang="ru-RU" sz="1800" dirty="0"/>
              <a:t> </a:t>
            </a:r>
            <a:r>
              <a:rPr lang="ru-RU" altLang="ru-RU" sz="1800" dirty="0" err="1"/>
              <a:t>of</a:t>
            </a:r>
            <a:r>
              <a:rPr lang="ru-RU" altLang="ru-RU" sz="1800" dirty="0"/>
              <a:t> t-</a:t>
            </a:r>
            <a:r>
              <a:rPr lang="ru-RU" altLang="ru-RU" sz="1800" dirty="0" err="1"/>
              <a:t>test</a:t>
            </a:r>
            <a:r>
              <a:rPr lang="ru-RU" altLang="ru-RU" sz="1800" dirty="0"/>
              <a:t> </a:t>
            </a:r>
            <a:r>
              <a:rPr lang="ru-RU" altLang="ru-RU" sz="1800" dirty="0" err="1"/>
              <a:t>but</a:t>
            </a:r>
            <a:r>
              <a:rPr lang="ru-RU" altLang="ru-RU" sz="1800" dirty="0"/>
              <a:t> </a:t>
            </a:r>
            <a:r>
              <a:rPr lang="ru-RU" altLang="ru-RU" sz="1800" dirty="0" err="1"/>
              <a:t>allow</a:t>
            </a:r>
            <a:r>
              <a:rPr lang="ru-RU" altLang="ru-RU" sz="1800" dirty="0"/>
              <a:t> </a:t>
            </a:r>
            <a:r>
              <a:rPr lang="ru-RU" altLang="ru-RU" sz="1800" dirty="0" err="1"/>
              <a:t>to</a:t>
            </a:r>
            <a:r>
              <a:rPr lang="ru-RU" altLang="ru-RU" sz="1800" dirty="0"/>
              <a:t> </a:t>
            </a:r>
            <a:r>
              <a:rPr lang="ru-RU" altLang="ru-RU" sz="1800" dirty="0" err="1"/>
              <a:t>check</a:t>
            </a:r>
            <a:r>
              <a:rPr lang="ru-RU" altLang="ru-RU" sz="1800" dirty="0"/>
              <a:t> </a:t>
            </a:r>
            <a:r>
              <a:rPr lang="ru-RU" altLang="ru-RU" sz="1800" dirty="0" err="1"/>
              <a:t>dependencies</a:t>
            </a:r>
            <a:r>
              <a:rPr lang="ru-RU" altLang="ru-RU" sz="1800" dirty="0"/>
              <a:t> </a:t>
            </a:r>
            <a:r>
              <a:rPr lang="ru-RU" altLang="ru-RU" sz="1800" dirty="0" err="1"/>
              <a:t>between</a:t>
            </a:r>
            <a:r>
              <a:rPr lang="ru-RU" altLang="ru-RU" sz="1800" dirty="0"/>
              <a:t> </a:t>
            </a:r>
            <a:r>
              <a:rPr lang="ru-RU" altLang="ru-RU" sz="1800" dirty="0" smtClean="0"/>
              <a:t/>
            </a:r>
            <a:br>
              <a:rPr lang="ru-RU" altLang="ru-RU" sz="1800" dirty="0" smtClean="0"/>
            </a:br>
            <a:r>
              <a:rPr lang="ru-RU" altLang="ru-RU" sz="1800" dirty="0" smtClean="0"/>
              <a:t>2,3 </a:t>
            </a:r>
            <a:r>
              <a:rPr lang="ru-RU" altLang="ru-RU" sz="1800" dirty="0" err="1"/>
              <a:t>or</a:t>
            </a:r>
            <a:r>
              <a:rPr lang="ru-RU" altLang="ru-RU" sz="1800" dirty="0"/>
              <a:t> </a:t>
            </a:r>
            <a:r>
              <a:rPr lang="ru-RU" altLang="ru-RU" sz="1800" dirty="0" err="1"/>
              <a:t>more</a:t>
            </a:r>
            <a:r>
              <a:rPr lang="ru-RU" altLang="ru-RU" sz="1800" dirty="0"/>
              <a:t> </a:t>
            </a:r>
            <a:r>
              <a:rPr lang="ru-RU" altLang="ru-RU" sz="1800" dirty="0" err="1"/>
              <a:t>features</a:t>
            </a:r>
            <a:r>
              <a:rPr lang="ru-RU" altLang="ru-RU" sz="18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a:blip r:embed="rId2"/>
          <a:stretch>
            <a:fillRect/>
          </a:stretch>
        </p:blipFill>
        <p:spPr>
          <a:xfrm>
            <a:off x="7343502" y="3484794"/>
            <a:ext cx="4073809" cy="3014111"/>
          </a:xfrm>
          <a:prstGeom prst="rect">
            <a:avLst/>
          </a:prstGeom>
        </p:spPr>
      </p:pic>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18" name="Прямоугольник 17"/>
              <p:cNvSpPr/>
              <p:nvPr/>
            </p:nvSpPr>
            <p:spPr>
              <a:xfrm>
                <a:off x="2740351" y="5361925"/>
                <a:ext cx="6096000" cy="646331"/>
              </a:xfrm>
              <a:prstGeom prst="rect">
                <a:avLst/>
              </a:prstGeom>
            </p:spPr>
            <p:txBody>
              <a:bodyPr>
                <a:spAutoFit/>
              </a:bodyPr>
              <a:lstStyle/>
              <a:p>
                <a:pPr>
                  <a:lnSpc>
                    <a:spcPct val="100000"/>
                  </a:lnSpc>
                </a:pPr>
                <a:r>
                  <a:rPr lang="en-US" dirty="0"/>
                  <a:t>Here if value is higher then threshold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oMath>
                </a14:m>
                <a:r>
                  <a:rPr lang="en-US" dirty="0"/>
                  <a:t>, </a:t>
                </a:r>
                <a:r>
                  <a:rPr lang="ru-RU" dirty="0" smtClean="0"/>
                  <a:t/>
                </a:r>
                <a:br>
                  <a:rPr lang="ru-RU" dirty="0" smtClean="0"/>
                </a:br>
                <a:r>
                  <a:rPr lang="en-US" dirty="0" smtClean="0"/>
                  <a:t>then </a:t>
                </a:r>
                <a:r>
                  <a:rPr lang="en-US" dirty="0"/>
                  <a:t>both features are important.</a:t>
                </a:r>
                <a:endParaRPr lang="ru-RU" dirty="0"/>
              </a:p>
            </p:txBody>
          </p:sp>
        </mc:Choice>
        <mc:Fallback xmlns="">
          <p:sp>
            <p:nvSpPr>
              <p:cNvPr id="18" name="Прямоугольник 17"/>
              <p:cNvSpPr>
                <a:spLocks noRot="1" noChangeAspect="1" noMove="1" noResize="1" noEditPoints="1" noAdjustHandles="1" noChangeArrowheads="1" noChangeShapeType="1" noTextEdit="1"/>
              </p:cNvSpPr>
              <p:nvPr/>
            </p:nvSpPr>
            <p:spPr>
              <a:xfrm>
                <a:off x="2740351" y="5361925"/>
                <a:ext cx="6096000" cy="646331"/>
              </a:xfrm>
              <a:prstGeom prst="rect">
                <a:avLst/>
              </a:prstGeom>
              <a:blipFill>
                <a:blip r:embed="rId3"/>
                <a:stretch>
                  <a:fillRect l="-900" t="-5660" b="-14151"/>
                </a:stretch>
              </a:blipFill>
            </p:spPr>
            <p:txBody>
              <a:bodyPr/>
              <a:lstStyle/>
              <a:p>
                <a:r>
                  <a:rPr lang="ru-RU">
                    <a:noFill/>
                  </a:rPr>
                  <a:t> </a:t>
                </a:r>
              </a:p>
            </p:txBody>
          </p:sp>
        </mc:Fallback>
      </mc:AlternateContent>
    </p:spTree>
    <p:extLst>
      <p:ext uri="{BB962C8B-B14F-4D97-AF65-F5344CB8AC3E}">
        <p14:creationId xmlns:p14="http://schemas.microsoft.com/office/powerpoint/2010/main" val="4188843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dirty="0"/>
              <a:t>Example of case where features are important</a:t>
            </a:r>
            <a:endParaRPr 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2" name="Рисунок 21"/>
          <p:cNvPicPr>
            <a:picLocks noChangeAspect="1"/>
          </p:cNvPicPr>
          <p:nvPr/>
        </p:nvPicPr>
        <p:blipFill>
          <a:blip r:embed="rId2"/>
          <a:stretch>
            <a:fillRect/>
          </a:stretch>
        </p:blipFill>
        <p:spPr>
          <a:xfrm>
            <a:off x="155575" y="1739793"/>
            <a:ext cx="5469173" cy="3801075"/>
          </a:xfrm>
          <a:prstGeom prst="rect">
            <a:avLst/>
          </a:prstGeom>
        </p:spPr>
      </p:pic>
      <p:sp>
        <p:nvSpPr>
          <p:cNvPr id="23" name="Прямоугольник 22"/>
          <p:cNvSpPr/>
          <p:nvPr/>
        </p:nvSpPr>
        <p:spPr>
          <a:xfrm>
            <a:off x="6281992" y="1616311"/>
            <a:ext cx="6096000" cy="923330"/>
          </a:xfrm>
          <a:prstGeom prst="rect">
            <a:avLst/>
          </a:prstGeom>
        </p:spPr>
        <p:txBody>
          <a:bodyPr>
            <a:spAutoFit/>
          </a:bodyPr>
          <a:lstStyle/>
          <a:p>
            <a:r>
              <a:rPr lang="en-US" dirty="0">
                <a:solidFill>
                  <a:srgbClr val="000000"/>
                </a:solidFill>
                <a:latin typeface="georgia" panose="02040502050405020303" pitchFamily="18" charset="0"/>
              </a:rPr>
              <a:t>Example of low-F-value (high coincidence, </a:t>
            </a:r>
            <a:r>
              <a:rPr lang="en-US" u="sng" dirty="0">
                <a:solidFill>
                  <a:srgbClr val="000000"/>
                </a:solidFill>
                <a:latin typeface="georgia" panose="02040502050405020303" pitchFamily="18" charset="0"/>
              </a:rPr>
              <a:t>remove all expect one features</a:t>
            </a:r>
            <a:r>
              <a:rPr lang="en-US" dirty="0">
                <a:solidFill>
                  <a:srgbClr val="000000"/>
                </a:solidFill>
                <a:latin typeface="georgia" panose="02040502050405020303" pitchFamily="18" charset="0"/>
              </a:rPr>
              <a:t>) and high F-value (low coincidence, </a:t>
            </a:r>
            <a:r>
              <a:rPr lang="en-US" u="sng" dirty="0">
                <a:solidFill>
                  <a:srgbClr val="000000"/>
                </a:solidFill>
                <a:latin typeface="georgia" panose="02040502050405020303" pitchFamily="18" charset="0"/>
              </a:rPr>
              <a:t>rest all features</a:t>
            </a:r>
            <a:r>
              <a:rPr lang="en-US" dirty="0">
                <a:solidFill>
                  <a:srgbClr val="000000"/>
                </a:solidFill>
                <a:latin typeface="georgia" panose="02040502050405020303" pitchFamily="18" charset="0"/>
              </a:rPr>
              <a:t>).</a:t>
            </a:r>
            <a:endParaRPr lang="ru-RU" dirty="0"/>
          </a:p>
        </p:txBody>
      </p:sp>
      <p:pic>
        <p:nvPicPr>
          <p:cNvPr id="24" name="Рисунок 23"/>
          <p:cNvPicPr>
            <a:picLocks noChangeAspect="1"/>
          </p:cNvPicPr>
          <p:nvPr/>
        </p:nvPicPr>
        <p:blipFill rotWithShape="1">
          <a:blip r:embed="rId3"/>
          <a:srcRect r="50875"/>
          <a:stretch/>
        </p:blipFill>
        <p:spPr>
          <a:xfrm>
            <a:off x="5624747" y="2489187"/>
            <a:ext cx="3769387" cy="2501913"/>
          </a:xfrm>
          <a:prstGeom prst="rect">
            <a:avLst/>
          </a:prstGeom>
        </p:spPr>
      </p:pic>
      <p:pic>
        <p:nvPicPr>
          <p:cNvPr id="25" name="Рисунок 24"/>
          <p:cNvPicPr>
            <a:picLocks noChangeAspect="1"/>
          </p:cNvPicPr>
          <p:nvPr/>
        </p:nvPicPr>
        <p:blipFill rotWithShape="1">
          <a:blip r:embed="rId3"/>
          <a:srcRect l="49719"/>
          <a:stretch/>
        </p:blipFill>
        <p:spPr>
          <a:xfrm>
            <a:off x="8601612" y="4406901"/>
            <a:ext cx="3547333" cy="2300418"/>
          </a:xfrm>
          <a:prstGeom prst="rect">
            <a:avLst/>
          </a:prstGeom>
        </p:spPr>
      </p:pic>
    </p:spTree>
    <p:extLst>
      <p:ext uri="{BB962C8B-B14F-4D97-AF65-F5344CB8AC3E}">
        <p14:creationId xmlns:p14="http://schemas.microsoft.com/office/powerpoint/2010/main" val="1490657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a:t>importance </a:t>
            </a:r>
            <a:r>
              <a:rPr lang="en-US" b="1" dirty="0" smtClean="0"/>
              <a:t>feature </a:t>
            </a:r>
            <a:r>
              <a:rPr lang="en-US" b="1" dirty="0"/>
              <a:t>Selection</a:t>
            </a:r>
            <a:endParaRPr lang="en-US" b="1" dirty="0"/>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en-US" altLang="ru-RU" sz="2000" dirty="0">
                <a:solidFill>
                  <a:srgbClr val="000000"/>
                </a:solidFill>
              </a:rPr>
              <a:t>The idea of the approach is to describe the feature relative importance to a model. After selecting the highest importance and eliminating weak features or combinations of features and re-evaluate to see if the model fairs are better during cross-validation.</a:t>
            </a:r>
          </a:p>
          <a:p>
            <a:pPr eaLnBrk="0" fontAlgn="base" hangingPunct="0">
              <a:lnSpc>
                <a:spcPct val="100000"/>
              </a:lnSpc>
              <a:spcBef>
                <a:spcPct val="0"/>
              </a:spcBef>
              <a:spcAft>
                <a:spcPct val="0"/>
              </a:spcAft>
            </a:pPr>
            <a:r>
              <a:rPr lang="en-US" altLang="ru-RU" sz="2000" dirty="0">
                <a:solidFill>
                  <a:srgbClr val="000000"/>
                </a:solidFill>
              </a:rPr>
              <a:t>In </a:t>
            </a:r>
            <a:r>
              <a:rPr lang="en-US" altLang="ru-RU" sz="2000" dirty="0" err="1">
                <a:solidFill>
                  <a:srgbClr val="000000"/>
                </a:solidFill>
              </a:rPr>
              <a:t>scikit</a:t>
            </a:r>
            <a:r>
              <a:rPr lang="en-US" altLang="ru-RU" sz="2000" dirty="0">
                <a:solidFill>
                  <a:srgbClr val="000000"/>
                </a:solidFill>
              </a:rPr>
              <a:t>-learn, Decision Tree models and ensembles of trees such as Random Forest, Gradient Boosting, and Ada Boost provide a `</a:t>
            </a:r>
            <a:r>
              <a:rPr lang="en-US" altLang="ru-RU" sz="2000" dirty="0" err="1">
                <a:solidFill>
                  <a:srgbClr val="000000"/>
                </a:solidFill>
              </a:rPr>
              <a:t>feature_importances</a:t>
            </a:r>
            <a:r>
              <a:rPr lang="en-US" altLang="ru-RU" sz="2000" dirty="0">
                <a:solidFill>
                  <a:srgbClr val="000000"/>
                </a:solidFill>
              </a:rPr>
              <a:t>_` attribute when fitted.</a:t>
            </a:r>
          </a:p>
          <a:p>
            <a:pPr eaLnBrk="0" fontAlgn="base" hangingPunct="0">
              <a:lnSpc>
                <a:spcPct val="100000"/>
              </a:lnSpc>
              <a:spcBef>
                <a:spcPct val="0"/>
              </a:spcBef>
              <a:spcAft>
                <a:spcPct val="0"/>
              </a:spcAft>
            </a:pPr>
            <a:r>
              <a:rPr lang="en-US" altLang="ru-RU" sz="2000" dirty="0">
                <a:solidFill>
                  <a:srgbClr val="000000"/>
                </a:solidFill>
              </a:rPr>
              <a:t>In general Gradient Boosting is better than Random Forest</a:t>
            </a:r>
            <a:r>
              <a:rPr lang="en-US" altLang="ru-RU" sz="2000" dirty="0" smtClean="0">
                <a:solidFill>
                  <a:srgbClr val="000000"/>
                </a:solidFill>
              </a:rPr>
              <a:t>.</a:t>
            </a:r>
            <a:endParaRPr lang="ru-RU" altLang="ru-RU" sz="2000" dirty="0" smtClean="0">
              <a:solidFill>
                <a:srgbClr val="000000"/>
              </a:solidFill>
            </a:endParaRPr>
          </a:p>
          <a:p>
            <a:pPr eaLnBrk="0" fontAlgn="base" hangingPunct="0">
              <a:lnSpc>
                <a:spcPct val="100000"/>
              </a:lnSpc>
              <a:spcBef>
                <a:spcPct val="0"/>
              </a:spcBef>
              <a:spcAft>
                <a:spcPct val="0"/>
              </a:spcAft>
            </a:pPr>
            <a:endParaRPr lang="ru-RU" altLang="ru-RU" sz="2000" dirty="0">
              <a:solidFill>
                <a:srgbClr val="000000"/>
              </a:solidFill>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9747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importance</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ru-RU" altLang="ru-RU" sz="2000" u="sng" dirty="0" err="1" smtClean="0">
                <a:solidFill>
                  <a:srgbClr val="000000"/>
                </a:solidFill>
              </a:rPr>
              <a:t>Most</a:t>
            </a:r>
            <a:r>
              <a:rPr lang="ru-RU" altLang="ru-RU" sz="2000" u="sng" dirty="0" smtClean="0">
                <a:solidFill>
                  <a:srgbClr val="000000"/>
                </a:solidFill>
              </a:rPr>
              <a:t> </a:t>
            </a:r>
            <a:r>
              <a:rPr lang="ru-RU" altLang="ru-RU" sz="2000" u="sng" dirty="0" err="1">
                <a:solidFill>
                  <a:srgbClr val="000000"/>
                </a:solidFill>
              </a:rPr>
              <a:t>common</a:t>
            </a:r>
            <a:r>
              <a:rPr lang="ru-RU" altLang="ru-RU" sz="2000" u="sng" dirty="0">
                <a:solidFill>
                  <a:srgbClr val="000000"/>
                </a:solidFill>
              </a:rPr>
              <a:t> </a:t>
            </a:r>
            <a:r>
              <a:rPr lang="ru-RU" altLang="ru-RU" sz="2000" u="sng" dirty="0" err="1">
                <a:solidFill>
                  <a:srgbClr val="000000"/>
                </a:solidFill>
              </a:rPr>
              <a:t>way</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select</a:t>
            </a:r>
            <a:r>
              <a:rPr lang="ru-RU" altLang="ru-RU" sz="2000" u="sng" dirty="0">
                <a:solidFill>
                  <a:srgbClr val="000000"/>
                </a:solidFill>
              </a:rPr>
              <a:t> a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by</a:t>
            </a:r>
            <a:r>
              <a:rPr lang="ru-RU" altLang="ru-RU" sz="2000" u="sng" dirty="0">
                <a:solidFill>
                  <a:srgbClr val="000000"/>
                </a:solidFill>
              </a:rPr>
              <a:t> </a:t>
            </a:r>
            <a:r>
              <a:rPr lang="ru-RU" altLang="ru-RU" sz="2000" u="sng" dirty="0" err="1">
                <a:solidFill>
                  <a:srgbClr val="000000"/>
                </a:solidFill>
              </a:rPr>
              <a:t>importance</a:t>
            </a:r>
            <a:r>
              <a:rPr lang="ru-RU" altLang="ru-RU" sz="2000" u="sng" dirty="0">
                <a:solidFill>
                  <a:srgbClr val="000000"/>
                </a:solidFill>
              </a:rPr>
              <a:t> </a:t>
            </a:r>
            <a:r>
              <a:rPr lang="ru-RU" altLang="ru-RU" sz="2000" u="sng" dirty="0" err="1">
                <a:solidFill>
                  <a:srgbClr val="000000"/>
                </a:solidFill>
              </a:rPr>
              <a:t>is</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use</a:t>
            </a:r>
            <a:r>
              <a:rPr lang="ru-RU" altLang="ru-RU" sz="2000" u="sng" dirty="0">
                <a:solidFill>
                  <a:srgbClr val="000000"/>
                </a:solidFill>
              </a:rPr>
              <a:t> </a:t>
            </a:r>
            <a:r>
              <a:rPr lang="ru-RU" altLang="ru-RU" sz="2000" u="sng" dirty="0" err="1">
                <a:solidFill>
                  <a:srgbClr val="000000"/>
                </a:solidFill>
              </a:rPr>
              <a:t>tree-based</a:t>
            </a:r>
            <a:r>
              <a:rPr lang="ru-RU" altLang="ru-RU" sz="2000" u="sng" dirty="0">
                <a:solidFill>
                  <a:srgbClr val="000000"/>
                </a:solidFill>
              </a:rPr>
              <a:t> </a:t>
            </a:r>
            <a:r>
              <a:rPr lang="ru-RU" altLang="ru-RU" sz="2000" u="sng" dirty="0" err="1">
                <a:solidFill>
                  <a:srgbClr val="000000"/>
                </a:solidFill>
              </a:rPr>
              <a:t>methods</a:t>
            </a:r>
            <a:endParaRPr lang="ru-RU" altLang="ru-RU" sz="2000" dirty="0"/>
          </a:p>
          <a:p>
            <a:pPr eaLnBrk="0" fontAlgn="base" hangingPunct="0">
              <a:lnSpc>
                <a:spcPct val="100000"/>
              </a:lnSpc>
              <a:spcBef>
                <a:spcPct val="0"/>
              </a:spcBef>
              <a:spcAft>
                <a:spcPct val="0"/>
              </a:spcAft>
            </a:pPr>
            <a:r>
              <a:rPr lang="en-US" altLang="ru-RU" sz="2000" dirty="0" smtClean="0">
                <a:solidFill>
                  <a:srgbClr val="000000"/>
                </a:solidFill>
              </a:rPr>
              <a:t>As</a:t>
            </a:r>
            <a:r>
              <a:rPr lang="ru-RU" altLang="ru-RU" sz="2000" dirty="0" smtClean="0">
                <a:solidFill>
                  <a:srgbClr val="000000"/>
                </a:solidFill>
              </a:rPr>
              <a:t> </a:t>
            </a:r>
            <a:r>
              <a:rPr lang="en-US" altLang="ru-RU" sz="2000" dirty="0" smtClean="0">
                <a:solidFill>
                  <a:srgbClr val="000000"/>
                </a:solidFill>
              </a:rPr>
              <a:t>a</a:t>
            </a:r>
            <a:r>
              <a:rPr lang="ru-RU" altLang="ru-RU" sz="2000" dirty="0" smtClean="0">
                <a:solidFill>
                  <a:srgbClr val="000000"/>
                </a:solidFill>
              </a:rPr>
              <a:t> </a:t>
            </a:r>
            <a:r>
              <a:rPr lang="en-US" altLang="ru-RU" sz="2000" dirty="0" smtClean="0">
                <a:solidFill>
                  <a:srgbClr val="000000"/>
                </a:solidFill>
              </a:rPr>
              <a:t>rule </a:t>
            </a:r>
            <a:r>
              <a:rPr lang="ru-RU" altLang="ru-RU" sz="2000" dirty="0" err="1" smtClean="0">
                <a:solidFill>
                  <a:srgbClr val="000000"/>
                </a:solidFill>
              </a:rPr>
              <a:t>The</a:t>
            </a:r>
            <a:r>
              <a:rPr lang="ru-RU" altLang="ru-RU" sz="2000" dirty="0" smtClean="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u="sng" dirty="0" err="1" smtClean="0">
                <a:solidFill>
                  <a:srgbClr val="000000"/>
                </a:solidFill>
              </a:rPr>
              <a:t>are</a:t>
            </a:r>
            <a:r>
              <a:rPr lang="ru-RU" altLang="ru-RU" sz="2000" u="sng" dirty="0" smtClean="0">
                <a:solidFill>
                  <a:srgbClr val="000000"/>
                </a:solidFill>
              </a:rPr>
              <a:t> </a:t>
            </a:r>
            <a:r>
              <a:rPr lang="ru-RU" altLang="ru-RU" sz="2000" u="sng" dirty="0" err="1">
                <a:solidFill>
                  <a:srgbClr val="000000"/>
                </a:solidFill>
              </a:rPr>
              <a:t>calculated</a:t>
            </a:r>
            <a:r>
              <a:rPr lang="ru-RU" altLang="ru-RU" sz="2000" u="sng" dirty="0">
                <a:solidFill>
                  <a:srgbClr val="000000"/>
                </a:solidFill>
              </a:rPr>
              <a:t> </a:t>
            </a:r>
            <a:r>
              <a:rPr lang="ru-RU" altLang="ru-RU" sz="2000" u="sng" dirty="0" err="1">
                <a:solidFill>
                  <a:srgbClr val="000000"/>
                </a:solidFill>
              </a:rPr>
              <a:t>based</a:t>
            </a:r>
            <a:r>
              <a:rPr lang="ru-RU" altLang="ru-RU" sz="2000" u="sng" dirty="0">
                <a:solidFill>
                  <a:srgbClr val="000000"/>
                </a:solidFill>
              </a:rPr>
              <a:t> </a:t>
            </a:r>
            <a:r>
              <a:rPr lang="ru-RU" altLang="ru-RU" sz="2000" u="sng" dirty="0" err="1">
                <a:solidFill>
                  <a:srgbClr val="000000"/>
                </a:solidFill>
              </a:rPr>
              <a:t>on</a:t>
            </a:r>
            <a:r>
              <a:rPr lang="ru-RU" altLang="ru-RU" sz="2000" u="sng" dirty="0">
                <a:solidFill>
                  <a:srgbClr val="000000"/>
                </a:solidFill>
              </a:rPr>
              <a:t> </a:t>
            </a:r>
            <a:r>
              <a:rPr lang="ru-RU" altLang="ru-RU" sz="2000" u="sng" dirty="0" err="1">
                <a:solidFill>
                  <a:srgbClr val="000000"/>
                </a:solidFill>
              </a:rPr>
              <a:t>Gini</a:t>
            </a:r>
            <a:r>
              <a:rPr lang="ru-RU" altLang="ru-RU" sz="2000" u="sng" dirty="0">
                <a:solidFill>
                  <a:srgbClr val="000000"/>
                </a:solidFill>
              </a:rPr>
              <a:t> </a:t>
            </a:r>
            <a:r>
              <a:rPr lang="ru-RU" altLang="ru-RU" sz="2000" u="sng" dirty="0" err="1">
                <a:solidFill>
                  <a:srgbClr val="000000"/>
                </a:solidFill>
              </a:rPr>
              <a:t>Index</a:t>
            </a:r>
            <a:r>
              <a:rPr lang="ru-RU" altLang="ru-RU" sz="2000" u="sng" dirty="0">
                <a:solidFill>
                  <a:srgbClr val="000000"/>
                </a:solidFill>
              </a:rPr>
              <a:t> (</a:t>
            </a:r>
            <a:r>
              <a:rPr lang="ru-RU" altLang="ru-RU" sz="2000" u="sng" dirty="0" err="1">
                <a:solidFill>
                  <a:srgbClr val="000000"/>
                </a:solidFill>
              </a:rPr>
              <a:t>Gini</a:t>
            </a:r>
            <a:r>
              <a:rPr lang="ru-RU" altLang="ru-RU" sz="2000" u="sng" dirty="0">
                <a:solidFill>
                  <a:srgbClr val="000000"/>
                </a:solidFill>
              </a:rPr>
              <a:t> </a:t>
            </a:r>
            <a:r>
              <a:rPr lang="ru-RU" altLang="ru-RU" sz="2000" u="sng" dirty="0" err="1">
                <a:solidFill>
                  <a:srgbClr val="000000"/>
                </a:solidFill>
              </a:rPr>
              <a:t>Impurity</a:t>
            </a:r>
            <a:r>
              <a:rPr lang="ru-RU" altLang="ru-RU" sz="2000" u="sng" dirty="0">
                <a:solidFill>
                  <a:srgbClr val="000000"/>
                </a:solidFill>
              </a:rPr>
              <a:t>), </a:t>
            </a:r>
            <a:r>
              <a:rPr lang="ru-RU" altLang="ru-RU" sz="2000" u="sng" dirty="0" err="1">
                <a:solidFill>
                  <a:srgbClr val="000000"/>
                </a:solidFill>
              </a:rPr>
              <a:t>Entropy</a:t>
            </a:r>
            <a:r>
              <a:rPr lang="ru-RU" altLang="ru-RU" sz="2000" u="sng" dirty="0">
                <a:solidFill>
                  <a:srgbClr val="000000"/>
                </a:solidFill>
              </a:rPr>
              <a:t> </a:t>
            </a:r>
            <a:r>
              <a:rPr lang="ru-RU" altLang="ru-RU" sz="2000" u="sng" dirty="0" err="1">
                <a:solidFill>
                  <a:srgbClr val="000000"/>
                </a:solidFill>
              </a:rPr>
              <a:t>or</a:t>
            </a:r>
            <a:r>
              <a:rPr lang="ru-RU" altLang="ru-RU" sz="2000" u="sng" dirty="0">
                <a:solidFill>
                  <a:srgbClr val="000000"/>
                </a:solidFill>
              </a:rPr>
              <a:t> </a:t>
            </a:r>
            <a:r>
              <a:rPr lang="ru-RU" altLang="ru-RU" sz="2000" u="sng" dirty="0" err="1">
                <a:solidFill>
                  <a:srgbClr val="000000"/>
                </a:solidFill>
              </a:rPr>
              <a:t>Chi-Square</a:t>
            </a:r>
            <a:r>
              <a:rPr lang="ru-RU" altLang="ru-RU" sz="2000" u="sng" dirty="0">
                <a:solidFill>
                  <a:srgbClr val="000000"/>
                </a:solidFill>
              </a:rPr>
              <a:t> </a:t>
            </a:r>
            <a:r>
              <a:rPr lang="ru-RU" altLang="ru-RU" sz="2000" u="sng" dirty="0" err="1">
                <a:solidFill>
                  <a:srgbClr val="000000"/>
                </a:solidFill>
              </a:rPr>
              <a:t>value</a:t>
            </a:r>
            <a:r>
              <a:rPr lang="ru-RU" altLang="ru-RU" sz="2000" u="sng"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u="sng" dirty="0" err="1">
                <a:solidFill>
                  <a:srgbClr val="000000"/>
                </a:solidFill>
              </a:rPr>
              <a:t>Then</a:t>
            </a:r>
            <a:r>
              <a:rPr lang="ru-RU" altLang="ru-RU" sz="2000" u="sng" dirty="0">
                <a:solidFill>
                  <a:srgbClr val="000000"/>
                </a:solidFill>
              </a:rPr>
              <a:t> </a:t>
            </a:r>
            <a:r>
              <a:rPr lang="ru-RU" altLang="ru-RU" sz="2000" u="sng" dirty="0" err="1">
                <a:solidFill>
                  <a:srgbClr val="000000"/>
                </a:solidFill>
              </a:rPr>
              <a:t>higher</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position</a:t>
            </a:r>
            <a:r>
              <a:rPr lang="ru-RU" altLang="ru-RU" sz="2000" u="sng" dirty="0">
                <a:solidFill>
                  <a:srgbClr val="000000"/>
                </a:solidFill>
              </a:rPr>
              <a:t> </a:t>
            </a:r>
            <a:r>
              <a:rPr lang="ru-RU" altLang="ru-RU" sz="2000" u="sng" dirty="0" err="1">
                <a:solidFill>
                  <a:srgbClr val="000000"/>
                </a:solidFill>
              </a:rPr>
              <a:t>in</a:t>
            </a:r>
            <a:r>
              <a:rPr lang="ru-RU" altLang="ru-RU" sz="2000" u="sng" dirty="0">
                <a:solidFill>
                  <a:srgbClr val="000000"/>
                </a:solidFill>
              </a:rPr>
              <a:t> </a:t>
            </a:r>
            <a:r>
              <a:rPr lang="ru-RU" altLang="ru-RU" sz="2000" u="sng" dirty="0" err="1">
                <a:solidFill>
                  <a:srgbClr val="000000"/>
                </a:solidFill>
              </a:rPr>
              <a:t>tree</a:t>
            </a:r>
            <a:r>
              <a:rPr lang="ru-RU" altLang="ru-RU" sz="2000" u="sng" dirty="0">
                <a:solidFill>
                  <a:srgbClr val="000000"/>
                </a:solidFill>
              </a:rPr>
              <a:t>, </a:t>
            </a:r>
            <a:r>
              <a:rPr lang="ru-RU" altLang="ru-RU" sz="2000" u="sng" dirty="0" err="1">
                <a:solidFill>
                  <a:srgbClr val="000000"/>
                </a:solidFill>
              </a:rPr>
              <a:t>than</a:t>
            </a:r>
            <a:r>
              <a:rPr lang="ru-RU" altLang="ru-RU" sz="2000" u="sng" dirty="0">
                <a:solidFill>
                  <a:srgbClr val="000000"/>
                </a:solidFill>
              </a:rPr>
              <a:t> </a:t>
            </a:r>
            <a:r>
              <a:rPr lang="ru-RU" altLang="ru-RU" sz="2000" u="sng" dirty="0" err="1">
                <a:solidFill>
                  <a:srgbClr val="000000"/>
                </a:solidFill>
              </a:rPr>
              <a:t>it</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important</a:t>
            </a:r>
            <a:r>
              <a:rPr lang="ru-RU" altLang="ru-RU" sz="2000" dirty="0">
                <a:solidFill>
                  <a:srgbClr val="000000"/>
                </a:solidFill>
              </a:rPr>
              <a:t> (</a:t>
            </a:r>
            <a:r>
              <a:rPr lang="ru-RU" altLang="ru-RU" sz="2000" dirty="0" err="1">
                <a:solidFill>
                  <a:srgbClr val="000000"/>
                </a:solidFill>
              </a:rPr>
              <a:t>then</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u="sng" dirty="0" err="1">
                <a:solidFill>
                  <a:srgbClr val="000000"/>
                </a:solidFill>
              </a:rPr>
              <a:t>Then</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near</a:t>
            </a:r>
            <a:r>
              <a:rPr lang="ru-RU" altLang="ru-RU" sz="2000" u="sng" dirty="0">
                <a:solidFill>
                  <a:srgbClr val="000000"/>
                </a:solidFill>
              </a:rPr>
              <a:t> </a:t>
            </a:r>
            <a:r>
              <a:rPr lang="ru-RU" altLang="ru-RU" sz="2000" u="sng" dirty="0" err="1">
                <a:solidFill>
                  <a:srgbClr val="000000"/>
                </a:solidFill>
              </a:rPr>
              <a:t>split</a:t>
            </a:r>
            <a:r>
              <a:rPr lang="ru-RU" altLang="ru-RU" sz="2000" u="sng" dirty="0">
                <a:solidFill>
                  <a:srgbClr val="000000"/>
                </a:solidFill>
              </a:rPr>
              <a:t> </a:t>
            </a:r>
            <a:r>
              <a:rPr lang="ru-RU" altLang="ru-RU" sz="2000" u="sng" dirty="0" err="1">
                <a:solidFill>
                  <a:srgbClr val="000000"/>
                </a:solidFill>
              </a:rPr>
              <a:t>by</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tree</a:t>
            </a:r>
            <a:r>
              <a:rPr lang="ru-RU" altLang="ru-RU" sz="2000" u="sng" dirty="0">
                <a:solidFill>
                  <a:srgbClr val="000000"/>
                </a:solidFill>
              </a:rPr>
              <a:t> </a:t>
            </a:r>
            <a:r>
              <a:rPr lang="ru-RU" altLang="ru-RU" sz="2000" u="sng" dirty="0" err="1">
                <a:solidFill>
                  <a:srgbClr val="000000"/>
                </a:solidFill>
              </a:rPr>
              <a:t>trunk</a:t>
            </a:r>
            <a:r>
              <a:rPr lang="ru-RU" altLang="ru-RU" sz="2000" u="sng" dirty="0">
                <a:solidFill>
                  <a:srgbClr val="000000"/>
                </a:solidFill>
              </a:rPr>
              <a:t>, </a:t>
            </a:r>
            <a:r>
              <a:rPr lang="ru-RU" altLang="ru-RU" sz="2000" u="sng" dirty="0" err="1">
                <a:solidFill>
                  <a:srgbClr val="000000"/>
                </a:solidFill>
              </a:rPr>
              <a:t>than</a:t>
            </a:r>
            <a:r>
              <a:rPr lang="ru-RU" altLang="ru-RU" sz="2000" u="sng" dirty="0">
                <a:solidFill>
                  <a:srgbClr val="000000"/>
                </a:solidFill>
              </a:rPr>
              <a:t> </a:t>
            </a:r>
            <a:r>
              <a:rPr lang="ru-RU" altLang="ru-RU" sz="2000" u="sng" dirty="0" err="1">
                <a:solidFill>
                  <a:srgbClr val="000000"/>
                </a:solidFill>
              </a:rPr>
              <a:t>it</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important</a:t>
            </a:r>
            <a:r>
              <a:rPr lang="ru-RU" altLang="ru-RU" sz="2000" dirty="0">
                <a:solidFill>
                  <a:srgbClr val="000000"/>
                </a:solidFill>
              </a:rPr>
              <a:t> (</a:t>
            </a:r>
            <a:r>
              <a:rPr lang="ru-RU" altLang="ru-RU" sz="2000" dirty="0" err="1">
                <a:solidFill>
                  <a:srgbClr val="000000"/>
                </a:solidFill>
              </a:rPr>
              <a:t>then</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zero</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mean</a:t>
            </a:r>
            <a:r>
              <a:rPr lang="ru-RU" altLang="ru-RU" sz="2000" i="1" dirty="0">
                <a:solidFill>
                  <a:srgbClr val="000000"/>
                </a:solidFill>
              </a:rPr>
              <a:t> </a:t>
            </a:r>
            <a:r>
              <a:rPr lang="ru-RU" altLang="ru-RU" sz="2000" i="1" dirty="0" err="1">
                <a:solidFill>
                  <a:srgbClr val="000000"/>
                </a:solidFill>
              </a:rPr>
              <a:t>that</a:t>
            </a:r>
            <a:r>
              <a:rPr lang="ru-RU" altLang="ru-RU" sz="2000" i="1" dirty="0">
                <a:solidFill>
                  <a:srgbClr val="000000"/>
                </a:solidFill>
              </a:rPr>
              <a:t> </a:t>
            </a:r>
            <a:r>
              <a:rPr lang="ru-RU" altLang="ru-RU" sz="2000" i="1" dirty="0" err="1">
                <a:solidFill>
                  <a:srgbClr val="000000"/>
                </a:solidFill>
              </a:rPr>
              <a:t>it</a:t>
            </a:r>
            <a:r>
              <a:rPr lang="ru-RU" altLang="ru-RU" sz="2000" i="1" dirty="0">
                <a:solidFill>
                  <a:srgbClr val="000000"/>
                </a:solidFill>
              </a:rPr>
              <a:t> </a:t>
            </a:r>
            <a:r>
              <a:rPr lang="ru-RU" altLang="ru-RU" sz="2000" i="1" dirty="0" err="1">
                <a:solidFill>
                  <a:srgbClr val="000000"/>
                </a:solidFill>
              </a:rPr>
              <a:t>is</a:t>
            </a:r>
            <a:r>
              <a:rPr lang="ru-RU" altLang="ru-RU" sz="2000" i="1" dirty="0">
                <a:solidFill>
                  <a:srgbClr val="000000"/>
                </a:solidFill>
              </a:rPr>
              <a:t> </a:t>
            </a:r>
            <a:r>
              <a:rPr lang="ru-RU" altLang="ru-RU" sz="2000" i="1" dirty="0" err="1">
                <a:solidFill>
                  <a:srgbClr val="000000"/>
                </a:solidFill>
              </a:rPr>
              <a:t>not</a:t>
            </a:r>
            <a:r>
              <a:rPr lang="ru-RU" altLang="ru-RU" sz="2000" i="1" dirty="0">
                <a:solidFill>
                  <a:srgbClr val="000000"/>
                </a:solidFill>
              </a:rPr>
              <a:t> </a:t>
            </a:r>
            <a:r>
              <a:rPr lang="ru-RU" altLang="ru-RU" sz="2000" i="1" dirty="0" err="1">
                <a:solidFill>
                  <a:srgbClr val="000000"/>
                </a:solidFill>
              </a:rPr>
              <a:t>used</a:t>
            </a:r>
            <a:r>
              <a:rPr lang="ru-RU" altLang="ru-RU" sz="2000" i="1" dirty="0">
                <a:solidFill>
                  <a:srgbClr val="000000"/>
                </a:solidFill>
              </a:rPr>
              <a:t> </a:t>
            </a:r>
            <a:r>
              <a:rPr lang="ru-RU" altLang="ru-RU" sz="2000" i="1" dirty="0" err="1">
                <a:solidFill>
                  <a:srgbClr val="000000"/>
                </a:solidFill>
              </a:rPr>
              <a:t>to</a:t>
            </a:r>
            <a:r>
              <a:rPr lang="ru-RU" altLang="ru-RU" sz="2000" i="1" dirty="0">
                <a:solidFill>
                  <a:srgbClr val="000000"/>
                </a:solidFill>
              </a:rPr>
              <a:t> </a:t>
            </a:r>
            <a:r>
              <a:rPr lang="ru-RU" altLang="ru-RU" sz="2000" i="1" dirty="0" err="1">
                <a:solidFill>
                  <a:srgbClr val="000000"/>
                </a:solidFill>
              </a:rPr>
              <a:t>split</a:t>
            </a:r>
            <a:r>
              <a:rPr lang="ru-RU" altLang="ru-RU" sz="2000" i="1" dirty="0">
                <a:solidFill>
                  <a:srgbClr val="000000"/>
                </a:solidFill>
              </a:rPr>
              <a:t> </a:t>
            </a:r>
            <a:r>
              <a:rPr lang="ru-RU" altLang="ru-RU" sz="2000" i="1" dirty="0" err="1">
                <a:solidFill>
                  <a:srgbClr val="000000"/>
                </a:solidFill>
              </a:rPr>
              <a:t>any</a:t>
            </a:r>
            <a:r>
              <a:rPr lang="ru-RU" altLang="ru-RU" sz="2000" i="1" dirty="0">
                <a:solidFill>
                  <a:srgbClr val="000000"/>
                </a:solidFill>
              </a:rPr>
              <a:t> </a:t>
            </a:r>
            <a:r>
              <a:rPr lang="ru-RU" altLang="ru-RU" sz="2000" i="1" dirty="0" err="1">
                <a:solidFill>
                  <a:srgbClr val="000000"/>
                </a:solidFill>
              </a:rPr>
              <a:t>nodes</a:t>
            </a:r>
            <a:r>
              <a:rPr lang="ru-RU" altLang="ru-RU" sz="2000" i="1" dirty="0">
                <a:solidFill>
                  <a:srgbClr val="000000"/>
                </a:solidFill>
              </a:rPr>
              <a:t>, </a:t>
            </a:r>
            <a:r>
              <a:rPr lang="ru-RU" altLang="ru-RU" sz="2000" i="1" dirty="0" err="1">
                <a:solidFill>
                  <a:srgbClr val="000000"/>
                </a:solidFill>
              </a:rPr>
              <a:t>and</a:t>
            </a:r>
            <a:r>
              <a:rPr lang="ru-RU" altLang="ru-RU" sz="2000" i="1" dirty="0">
                <a:solidFill>
                  <a:srgbClr val="000000"/>
                </a:solidFill>
              </a:rPr>
              <a:t> </a:t>
            </a:r>
            <a:r>
              <a:rPr lang="ru-RU" altLang="ru-RU" sz="2000" i="1" dirty="0" err="1">
                <a:solidFill>
                  <a:srgbClr val="000000"/>
                </a:solidFill>
              </a:rPr>
              <a:t>so</a:t>
            </a:r>
            <a:r>
              <a:rPr lang="ru-RU" altLang="ru-RU" sz="2000" i="1" dirty="0">
                <a:solidFill>
                  <a:srgbClr val="000000"/>
                </a:solidFill>
              </a:rPr>
              <a:t> </a:t>
            </a:r>
            <a:r>
              <a:rPr lang="ru-RU" altLang="ru-RU" sz="2000" i="1" dirty="0" err="1">
                <a:solidFill>
                  <a:srgbClr val="000000"/>
                </a:solidFill>
              </a:rPr>
              <a:t>we</a:t>
            </a:r>
            <a:r>
              <a:rPr lang="ru-RU" altLang="ru-RU" sz="2000" i="1" dirty="0">
                <a:solidFill>
                  <a:srgbClr val="000000"/>
                </a:solidFill>
              </a:rPr>
              <a:t> </a:t>
            </a:r>
            <a:r>
              <a:rPr lang="ru-RU" altLang="ru-RU" sz="2000" i="1" dirty="0" err="1">
                <a:solidFill>
                  <a:srgbClr val="000000"/>
                </a:solidFill>
              </a:rPr>
              <a:t>can</a:t>
            </a:r>
            <a:r>
              <a:rPr lang="ru-RU" altLang="ru-RU" sz="2000" i="1" dirty="0">
                <a:solidFill>
                  <a:srgbClr val="000000"/>
                </a:solidFill>
              </a:rPr>
              <a:t> </a:t>
            </a:r>
            <a:r>
              <a:rPr lang="ru-RU" altLang="ru-RU" sz="2000" i="1" dirty="0" err="1">
                <a:solidFill>
                  <a:srgbClr val="000000"/>
                </a:solidFill>
              </a:rPr>
              <a:t>remove</a:t>
            </a:r>
            <a:r>
              <a:rPr lang="ru-RU" altLang="ru-RU" sz="2000" i="1" dirty="0">
                <a:solidFill>
                  <a:srgbClr val="000000"/>
                </a:solidFill>
              </a:rPr>
              <a:t> </a:t>
            </a:r>
            <a:r>
              <a:rPr lang="ru-RU" altLang="ru-RU" sz="2000" i="1" dirty="0" err="1">
                <a:solidFill>
                  <a:srgbClr val="000000"/>
                </a:solidFill>
              </a:rPr>
              <a:t>it</a:t>
            </a:r>
            <a:r>
              <a:rPr lang="ru-RU" altLang="ru-RU" sz="2000" i="1" dirty="0">
                <a:solidFill>
                  <a:srgbClr val="000000"/>
                </a:solidFill>
              </a:rPr>
              <a:t> </a:t>
            </a:r>
            <a:r>
              <a:rPr lang="ru-RU" altLang="ru-RU" sz="2000" i="1" dirty="0" err="1">
                <a:solidFill>
                  <a:srgbClr val="000000"/>
                </a:solidFill>
              </a:rPr>
              <a:t>without</a:t>
            </a:r>
            <a:r>
              <a:rPr lang="ru-RU" altLang="ru-RU" sz="2000" i="1" dirty="0">
                <a:solidFill>
                  <a:srgbClr val="000000"/>
                </a:solidFill>
              </a:rPr>
              <a:t> </a:t>
            </a:r>
            <a:r>
              <a:rPr lang="ru-RU" altLang="ru-RU" sz="2000" i="1" dirty="0" err="1">
                <a:solidFill>
                  <a:srgbClr val="000000"/>
                </a:solidFill>
              </a:rPr>
              <a:t>affecting</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model</a:t>
            </a:r>
            <a:r>
              <a:rPr lang="ru-RU" altLang="ru-RU" sz="2000" i="1" dirty="0">
                <a:solidFill>
                  <a:srgbClr val="000000"/>
                </a:solidFill>
              </a:rPr>
              <a:t> </a:t>
            </a:r>
            <a:r>
              <a:rPr lang="ru-RU" altLang="ru-RU" sz="2000" i="1" dirty="0" err="1">
                <a:solidFill>
                  <a:srgbClr val="000000"/>
                </a:solidFill>
              </a:rPr>
              <a:t>performance</a:t>
            </a:r>
            <a:r>
              <a:rPr lang="ru-RU" altLang="ru-RU" sz="2000" i="1"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i="1" dirty="0" err="1">
                <a:solidFill>
                  <a:srgbClr val="000000"/>
                </a:solidFill>
              </a:rPr>
              <a:t>Correlated</a:t>
            </a:r>
            <a:r>
              <a:rPr lang="ru-RU" altLang="ru-RU" sz="2000" i="1" dirty="0">
                <a:solidFill>
                  <a:srgbClr val="000000"/>
                </a:solidFill>
              </a:rPr>
              <a:t> </a:t>
            </a:r>
            <a:r>
              <a:rPr lang="ru-RU" altLang="ru-RU" sz="2000" i="1" dirty="0" err="1">
                <a:solidFill>
                  <a:srgbClr val="000000"/>
                </a:solidFill>
              </a:rPr>
              <a:t>features</a:t>
            </a:r>
            <a:r>
              <a:rPr lang="ru-RU" altLang="ru-RU" sz="2000" i="1" dirty="0">
                <a:solidFill>
                  <a:srgbClr val="000000"/>
                </a:solidFill>
              </a:rPr>
              <a:t> </a:t>
            </a:r>
            <a:r>
              <a:rPr lang="ru-RU" altLang="ru-RU" sz="2000" i="1" dirty="0" err="1">
                <a:solidFill>
                  <a:srgbClr val="000000"/>
                </a:solidFill>
              </a:rPr>
              <a:t>show</a:t>
            </a:r>
            <a:r>
              <a:rPr lang="ru-RU" altLang="ru-RU" sz="2000" i="1" dirty="0">
                <a:solidFill>
                  <a:srgbClr val="000000"/>
                </a:solidFill>
              </a:rPr>
              <a:t> </a:t>
            </a:r>
            <a:r>
              <a:rPr lang="ru-RU" altLang="ru-RU" sz="2000" i="1" dirty="0" err="1">
                <a:solidFill>
                  <a:srgbClr val="000000"/>
                </a:solidFill>
              </a:rPr>
              <a:t>similar</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 </a:t>
            </a:r>
            <a:r>
              <a:rPr lang="ru-RU" altLang="ru-RU" sz="2000" i="1" dirty="0" err="1">
                <a:solidFill>
                  <a:srgbClr val="000000"/>
                </a:solidFill>
              </a:rPr>
              <a:t>so</a:t>
            </a:r>
            <a:r>
              <a:rPr lang="ru-RU" altLang="ru-RU" sz="2000" i="1" dirty="0">
                <a:solidFill>
                  <a:srgbClr val="000000"/>
                </a:solidFill>
              </a:rPr>
              <a:t> </a:t>
            </a:r>
            <a:r>
              <a:rPr lang="ru-RU" altLang="ru-RU" sz="2000" i="1" dirty="0" err="1">
                <a:solidFill>
                  <a:srgbClr val="000000"/>
                </a:solidFill>
              </a:rPr>
              <a:t>if</a:t>
            </a:r>
            <a:r>
              <a:rPr lang="ru-RU" altLang="ru-RU" sz="2000" i="1" dirty="0">
                <a:solidFill>
                  <a:srgbClr val="000000"/>
                </a:solidFill>
              </a:rPr>
              <a:t> </a:t>
            </a:r>
            <a:r>
              <a:rPr lang="ru-RU" altLang="ru-RU" sz="2000" i="1" dirty="0" err="1">
                <a:solidFill>
                  <a:srgbClr val="000000"/>
                </a:solidFill>
              </a:rPr>
              <a:t>one</a:t>
            </a:r>
            <a:r>
              <a:rPr lang="ru-RU" altLang="ru-RU" sz="2000" i="1" dirty="0">
                <a:solidFill>
                  <a:srgbClr val="000000"/>
                </a:solidFill>
              </a:rPr>
              <a:t> </a:t>
            </a:r>
            <a:r>
              <a:rPr lang="ru-RU" altLang="ru-RU" sz="2000" i="1" dirty="0" err="1">
                <a:solidFill>
                  <a:srgbClr val="000000"/>
                </a:solidFill>
              </a:rPr>
              <a:t>removes</a:t>
            </a:r>
            <a:r>
              <a:rPr lang="ru-RU" altLang="ru-RU" sz="2000" i="1" dirty="0">
                <a:solidFill>
                  <a:srgbClr val="000000"/>
                </a:solidFill>
              </a:rPr>
              <a:t> </a:t>
            </a:r>
            <a:r>
              <a:rPr lang="ru-RU" altLang="ru-RU" sz="2000" i="1" dirty="0" err="1">
                <a:solidFill>
                  <a:srgbClr val="000000"/>
                </a:solidFill>
              </a:rPr>
              <a:t>one</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correlated</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other</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shows</a:t>
            </a:r>
            <a:r>
              <a:rPr lang="ru-RU" altLang="ru-RU" sz="2000" i="1" dirty="0">
                <a:solidFill>
                  <a:srgbClr val="000000"/>
                </a:solidFill>
              </a:rPr>
              <a:t> </a:t>
            </a:r>
            <a:r>
              <a:rPr lang="ru-RU" altLang="ru-RU" sz="2000" i="1" dirty="0" err="1">
                <a:solidFill>
                  <a:srgbClr val="000000"/>
                </a:solidFill>
              </a:rPr>
              <a:t>grows</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theory</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decision</a:t>
            </a:r>
            <a:r>
              <a:rPr lang="ru-RU" altLang="ru-RU" sz="2000" dirty="0">
                <a:solidFill>
                  <a:srgbClr val="000000"/>
                </a:solidFill>
              </a:rPr>
              <a:t> </a:t>
            </a:r>
            <a:r>
              <a:rPr lang="ru-RU" altLang="ru-RU" sz="2000" dirty="0" err="1">
                <a:solidFill>
                  <a:srgbClr val="000000"/>
                </a:solidFill>
              </a:rPr>
              <a:t>trees</a:t>
            </a:r>
            <a:r>
              <a:rPr lang="ru-RU" altLang="ru-RU" sz="2000" dirty="0">
                <a:solidFill>
                  <a:srgbClr val="000000"/>
                </a:solidFill>
              </a:rPr>
              <a:t> </a:t>
            </a:r>
            <a:r>
              <a:rPr lang="ru-RU" altLang="ru-RU" sz="2000" dirty="0" smtClean="0">
                <a:solidFill>
                  <a:srgbClr val="000000"/>
                </a:solidFill>
              </a:rPr>
              <a:t>- </a:t>
            </a:r>
            <a:r>
              <a:rPr lang="ru-RU" altLang="ru-RU" sz="2000" dirty="0" err="1" smtClean="0">
                <a:solidFill>
                  <a:srgbClr val="000000"/>
                </a:solidFill>
              </a:rPr>
              <a:t>then</a:t>
            </a:r>
            <a:r>
              <a:rPr lang="ru-RU" altLang="ru-RU" sz="2000" dirty="0" smtClean="0">
                <a:solidFill>
                  <a:srgbClr val="000000"/>
                </a:solidFill>
              </a:rPr>
              <a:t> </a:t>
            </a:r>
            <a:r>
              <a:rPr lang="ru-RU" altLang="ru-RU" sz="2000" dirty="0" err="1">
                <a:solidFill>
                  <a:srgbClr val="000000"/>
                </a:solidFill>
              </a:rPr>
              <a:t>more</a:t>
            </a:r>
            <a:r>
              <a:rPr lang="ru-RU" altLang="ru-RU" sz="2000" dirty="0">
                <a:solidFill>
                  <a:srgbClr val="000000"/>
                </a:solidFill>
              </a:rPr>
              <a:t> a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important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t>Tree</a:t>
            </a:r>
            <a:r>
              <a:rPr lang="ru-RU" altLang="ru-RU" sz="2000" dirty="0"/>
              <a:t> </a:t>
            </a:r>
            <a:r>
              <a:rPr lang="ru-RU" altLang="ru-RU" sz="2000" dirty="0" err="1"/>
              <a:t>based</a:t>
            </a:r>
            <a:r>
              <a:rPr lang="ru-RU" altLang="ru-RU" sz="2000" dirty="0"/>
              <a:t> </a:t>
            </a:r>
            <a:r>
              <a:rPr lang="ru-RU" altLang="ru-RU" sz="2000" dirty="0" err="1"/>
              <a:t>models</a:t>
            </a:r>
            <a:r>
              <a:rPr lang="ru-RU" altLang="ru-RU" sz="2000" dirty="0"/>
              <a:t> </a:t>
            </a:r>
            <a:r>
              <a:rPr lang="ru-RU" altLang="ru-RU" sz="2000" dirty="0" err="1"/>
              <a:t>calculate</a:t>
            </a:r>
            <a:r>
              <a:rPr lang="ru-RU" altLang="ru-RU" sz="2000" dirty="0"/>
              <a:t> </a:t>
            </a:r>
            <a:r>
              <a:rPr lang="ru-RU" altLang="ru-RU" sz="2000" dirty="0" err="1"/>
              <a:t>feature</a:t>
            </a:r>
            <a:r>
              <a:rPr lang="ru-RU" altLang="ru-RU" sz="2000" dirty="0"/>
              <a:t> </a:t>
            </a:r>
            <a:r>
              <a:rPr lang="ru-RU" altLang="ru-RU" sz="2000" dirty="0" err="1"/>
              <a:t>importance</a:t>
            </a:r>
            <a:r>
              <a:rPr lang="ru-RU" altLang="ru-RU" sz="2000" dirty="0"/>
              <a:t> </a:t>
            </a:r>
            <a:r>
              <a:rPr lang="ru-RU" altLang="ru-RU" sz="2000" dirty="0" err="1"/>
              <a:t>for</a:t>
            </a:r>
            <a:r>
              <a:rPr lang="ru-RU" altLang="ru-RU" sz="2000" dirty="0"/>
              <a:t> </a:t>
            </a:r>
            <a:r>
              <a:rPr lang="ru-RU" altLang="ru-RU" sz="2000" dirty="0" err="1"/>
              <a:t>they</a:t>
            </a:r>
            <a:r>
              <a:rPr lang="ru-RU" altLang="ru-RU" sz="2000" dirty="0"/>
              <a:t> </a:t>
            </a:r>
            <a:r>
              <a:rPr lang="ru-RU" altLang="ru-RU" sz="2000" dirty="0" err="1"/>
              <a:t>need</a:t>
            </a:r>
            <a:r>
              <a:rPr lang="ru-RU" altLang="ru-RU" sz="2000" dirty="0"/>
              <a:t> </a:t>
            </a:r>
            <a:r>
              <a:rPr lang="ru-RU" altLang="ru-RU" sz="2000" dirty="0" err="1"/>
              <a:t>to</a:t>
            </a:r>
            <a:r>
              <a:rPr lang="ru-RU" altLang="ru-RU" sz="2000" dirty="0"/>
              <a:t> </a:t>
            </a:r>
            <a:r>
              <a:rPr lang="ru-RU" altLang="ru-RU" sz="2000" dirty="0" err="1"/>
              <a:t>keep</a:t>
            </a:r>
            <a:r>
              <a:rPr lang="ru-RU" altLang="ru-RU" sz="2000" dirty="0"/>
              <a:t> </a:t>
            </a:r>
            <a:r>
              <a:rPr lang="ru-RU" altLang="ru-RU" sz="2000" dirty="0" err="1"/>
              <a:t>the</a:t>
            </a:r>
            <a:r>
              <a:rPr lang="ru-RU" altLang="ru-RU" sz="2000" dirty="0"/>
              <a:t> </a:t>
            </a:r>
            <a:r>
              <a:rPr lang="ru-RU" altLang="ru-RU" sz="2000" dirty="0" err="1"/>
              <a:t>best</a:t>
            </a:r>
            <a:r>
              <a:rPr lang="ru-RU" altLang="ru-RU" sz="2000" dirty="0"/>
              <a:t> </a:t>
            </a:r>
            <a:r>
              <a:rPr lang="ru-RU" altLang="ru-RU" sz="2000" dirty="0" err="1"/>
              <a:t>performing</a:t>
            </a:r>
            <a:r>
              <a:rPr lang="ru-RU" altLang="ru-RU" sz="2000" dirty="0"/>
              <a:t> </a:t>
            </a:r>
            <a:r>
              <a:rPr lang="ru-RU" altLang="ru-RU" sz="2000" dirty="0" err="1"/>
              <a:t>features</a:t>
            </a:r>
            <a:r>
              <a:rPr lang="ru-RU" altLang="ru-RU" sz="2000" dirty="0"/>
              <a:t> </a:t>
            </a:r>
            <a:r>
              <a:rPr lang="ru-RU" altLang="ru-RU" sz="2000" dirty="0" err="1"/>
              <a:t>as</a:t>
            </a:r>
            <a:r>
              <a:rPr lang="ru-RU" altLang="ru-RU" sz="2000" dirty="0"/>
              <a:t> </a:t>
            </a:r>
            <a:r>
              <a:rPr lang="ru-RU" altLang="ru-RU" sz="2000" dirty="0" err="1"/>
              <a:t>close</a:t>
            </a:r>
            <a:r>
              <a:rPr lang="ru-RU" altLang="ru-RU" sz="2000" dirty="0"/>
              <a:t> </a:t>
            </a:r>
            <a:r>
              <a:rPr lang="ru-RU" altLang="ru-RU" sz="2000" dirty="0" err="1"/>
              <a:t>to</a:t>
            </a:r>
            <a:r>
              <a:rPr lang="ru-RU" altLang="ru-RU" sz="2000" dirty="0"/>
              <a:t> </a:t>
            </a:r>
            <a:r>
              <a:rPr lang="ru-RU" altLang="ru-RU" sz="2000" dirty="0" err="1"/>
              <a:t>the</a:t>
            </a:r>
            <a:r>
              <a:rPr lang="ru-RU" altLang="ru-RU" sz="2000" dirty="0"/>
              <a:t> </a:t>
            </a:r>
            <a:r>
              <a:rPr lang="ru-RU" altLang="ru-RU" sz="2000" dirty="0" err="1"/>
              <a:t>root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tree</a:t>
            </a:r>
            <a:r>
              <a:rPr lang="ru-RU" altLang="ru-RU" sz="2000" dirty="0"/>
              <a:t>.</a:t>
            </a:r>
            <a:br>
              <a:rPr lang="ru-RU" altLang="ru-RU" sz="2000" dirty="0"/>
            </a:br>
            <a:r>
              <a:rPr lang="ru-RU" altLang="ru-RU" sz="2000" dirty="0" err="1"/>
              <a:t>The</a:t>
            </a:r>
            <a:r>
              <a:rPr lang="ru-RU" altLang="ru-RU" sz="2000" dirty="0"/>
              <a:t> </a:t>
            </a:r>
            <a:r>
              <a:rPr lang="ru-RU" altLang="ru-RU" sz="2000" dirty="0" err="1"/>
              <a:t>approach</a:t>
            </a:r>
            <a:r>
              <a:rPr lang="ru-RU" altLang="ru-RU" sz="2000" dirty="0"/>
              <a:t> </a:t>
            </a:r>
            <a:r>
              <a:rPr lang="ru-RU" altLang="ru-RU" sz="2000" dirty="0" err="1"/>
              <a:t>is</a:t>
            </a:r>
            <a:r>
              <a:rPr lang="ru-RU" altLang="ru-RU" sz="2000" dirty="0"/>
              <a:t> </a:t>
            </a:r>
            <a:r>
              <a:rPr lang="ru-RU" altLang="ru-RU" sz="2000" dirty="0" err="1"/>
              <a:t>inverse</a:t>
            </a:r>
            <a:r>
              <a:rPr lang="ru-RU" altLang="ru-RU" sz="2000" dirty="0"/>
              <a:t> </a:t>
            </a:r>
            <a:r>
              <a:rPr lang="ru-RU" altLang="ru-RU" sz="2000" dirty="0" err="1"/>
              <a:t>of</a:t>
            </a:r>
            <a:r>
              <a:rPr lang="ru-RU" altLang="ru-RU" sz="2000" dirty="0"/>
              <a:t> </a:t>
            </a:r>
            <a:r>
              <a:rPr lang="ru-RU" altLang="ru-RU" sz="2000" dirty="0" err="1"/>
              <a:t>three-based</a:t>
            </a:r>
            <a:r>
              <a:rPr lang="ru-RU" altLang="ru-RU" sz="2000" dirty="0"/>
              <a:t> </a:t>
            </a:r>
            <a:r>
              <a:rPr lang="ru-RU" altLang="ru-RU" sz="2000" dirty="0" err="1"/>
              <a:t>anomaly</a:t>
            </a:r>
            <a:r>
              <a:rPr lang="ru-RU" altLang="ru-RU" sz="2000" dirty="0"/>
              <a:t> </a:t>
            </a:r>
            <a:r>
              <a:rPr lang="ru-RU" altLang="ru-RU" sz="2000" dirty="0" err="1" smtClean="0"/>
              <a:t>detection</a:t>
            </a:r>
            <a:r>
              <a:rPr lang="ru-RU" altLang="ru-RU" sz="2000" dirty="0"/>
              <a:t>.</a:t>
            </a:r>
            <a:endParaRPr lang="ru-RU" altLang="ru-RU" sz="2000" dirty="0" smtClean="0"/>
          </a:p>
          <a:p>
            <a:pPr eaLnBrk="0" fontAlgn="base" hangingPunct="0">
              <a:lnSpc>
                <a:spcPct val="100000"/>
              </a:lnSpc>
              <a:spcBef>
                <a:spcPct val="0"/>
              </a:spcBef>
              <a:spcAft>
                <a:spcPct val="0"/>
              </a:spcAft>
            </a:pPr>
            <a:r>
              <a:rPr lang="ru-RU" altLang="ru-RU" sz="2000" b="1" dirty="0" err="1">
                <a:solidFill>
                  <a:srgbClr val="000000"/>
                </a:solidFill>
              </a:rPr>
              <a:t>The</a:t>
            </a:r>
            <a:r>
              <a:rPr lang="ru-RU" altLang="ru-RU" sz="2000" b="1" dirty="0">
                <a:solidFill>
                  <a:srgbClr val="000000"/>
                </a:solidFill>
              </a:rPr>
              <a:t> </a:t>
            </a:r>
            <a:r>
              <a:rPr lang="ru-RU" altLang="ru-RU" sz="2000" b="1" dirty="0" err="1">
                <a:solidFill>
                  <a:srgbClr val="000000"/>
                </a:solidFill>
              </a:rPr>
              <a:t>straightforward</a:t>
            </a:r>
            <a:r>
              <a:rPr lang="ru-RU" altLang="ru-RU" sz="2000" b="1" dirty="0">
                <a:solidFill>
                  <a:srgbClr val="000000"/>
                </a:solidFill>
              </a:rPr>
              <a:t> </a:t>
            </a:r>
            <a:r>
              <a:rPr lang="ru-RU" altLang="ru-RU" sz="2000" b="1" dirty="0" err="1">
                <a:solidFill>
                  <a:srgbClr val="000000"/>
                </a:solidFill>
              </a:rPr>
              <a:t>feature</a:t>
            </a:r>
            <a:r>
              <a:rPr lang="ru-RU" altLang="ru-RU" sz="2000" b="1" dirty="0">
                <a:solidFill>
                  <a:srgbClr val="000000"/>
                </a:solidFill>
              </a:rPr>
              <a:t> </a:t>
            </a:r>
            <a:r>
              <a:rPr lang="ru-RU" altLang="ru-RU" sz="2000" b="1" dirty="0" err="1">
                <a:solidFill>
                  <a:srgbClr val="000000"/>
                </a:solidFill>
              </a:rPr>
              <a:t>selection</a:t>
            </a:r>
            <a:r>
              <a:rPr lang="ru-RU" altLang="ru-RU" sz="2000" b="1" dirty="0">
                <a:solidFill>
                  <a:srgbClr val="000000"/>
                </a:solidFill>
              </a:rPr>
              <a:t> </a:t>
            </a:r>
            <a:r>
              <a:rPr lang="ru-RU" altLang="ru-RU" sz="2000" b="1" dirty="0" err="1">
                <a:solidFill>
                  <a:srgbClr val="000000"/>
                </a:solidFill>
              </a:rPr>
              <a:t>based</a:t>
            </a:r>
            <a:r>
              <a:rPr lang="ru-RU" altLang="ru-RU" sz="2000" b="1" dirty="0">
                <a:solidFill>
                  <a:srgbClr val="000000"/>
                </a:solidFill>
              </a:rPr>
              <a:t> </a:t>
            </a:r>
            <a:r>
              <a:rPr lang="ru-RU" altLang="ru-RU" sz="2000" b="1" dirty="0" err="1">
                <a:solidFill>
                  <a:srgbClr val="000000"/>
                </a:solidFill>
              </a:rPr>
              <a:t>on</a:t>
            </a:r>
            <a:r>
              <a:rPr lang="ru-RU" altLang="ru-RU" sz="2000" b="1" dirty="0">
                <a:solidFill>
                  <a:srgbClr val="000000"/>
                </a:solidFill>
              </a:rPr>
              <a:t> </a:t>
            </a:r>
            <a:r>
              <a:rPr lang="ru-RU" altLang="ru-RU" sz="2000" b="1" dirty="0" err="1">
                <a:solidFill>
                  <a:srgbClr val="000000"/>
                </a:solidFill>
              </a:rPr>
              <a:t>its</a:t>
            </a:r>
            <a:r>
              <a:rPr lang="ru-RU" altLang="ru-RU" sz="2000" b="1" dirty="0">
                <a:solidFill>
                  <a:srgbClr val="000000"/>
                </a:solidFill>
              </a:rPr>
              <a:t> </a:t>
            </a:r>
            <a:r>
              <a:rPr lang="ru-RU" altLang="ru-RU" sz="2000" b="1" dirty="0" err="1">
                <a:solidFill>
                  <a:srgbClr val="000000"/>
                </a:solidFill>
              </a:rPr>
              <a:t>importance</a:t>
            </a:r>
            <a:r>
              <a:rPr lang="ru-RU" altLang="ru-RU" sz="2000" b="1" dirty="0">
                <a:solidFill>
                  <a:srgbClr val="000000"/>
                </a:solidFill>
              </a:rPr>
              <a:t> </a:t>
            </a:r>
            <a:r>
              <a:rPr lang="ru-RU" altLang="ru-RU" sz="2000" b="1" dirty="0" err="1">
                <a:solidFill>
                  <a:srgbClr val="000000"/>
                </a:solidFill>
              </a:rPr>
              <a:t>not</a:t>
            </a:r>
            <a:r>
              <a:rPr lang="ru-RU" altLang="ru-RU" sz="2000" b="1" dirty="0">
                <a:solidFill>
                  <a:srgbClr val="000000"/>
                </a:solidFill>
              </a:rPr>
              <a:t> </a:t>
            </a:r>
            <a:r>
              <a:rPr lang="ru-RU" altLang="ru-RU" sz="2000" b="1" dirty="0" err="1">
                <a:solidFill>
                  <a:srgbClr val="000000"/>
                </a:solidFill>
              </a:rPr>
              <a:t>always</a:t>
            </a:r>
            <a:r>
              <a:rPr lang="ru-RU" altLang="ru-RU" sz="2000" b="1" dirty="0">
                <a:solidFill>
                  <a:srgbClr val="000000"/>
                </a:solidFill>
              </a:rPr>
              <a:t> </a:t>
            </a:r>
            <a:r>
              <a:rPr lang="ru-RU" altLang="ru-RU" sz="2000" b="1" dirty="0" err="1">
                <a:solidFill>
                  <a:srgbClr val="000000"/>
                </a:solidFill>
              </a:rPr>
              <a:t>provide</a:t>
            </a:r>
            <a:r>
              <a:rPr lang="ru-RU" altLang="ru-RU" sz="2000" b="1" dirty="0">
                <a:solidFill>
                  <a:srgbClr val="000000"/>
                </a:solidFill>
              </a:rPr>
              <a:t> </a:t>
            </a:r>
            <a:r>
              <a:rPr lang="ru-RU" altLang="ru-RU" sz="2000" b="1" dirty="0" err="1">
                <a:solidFill>
                  <a:srgbClr val="000000"/>
                </a:solidFill>
              </a:rPr>
              <a:t>correct</a:t>
            </a:r>
            <a:r>
              <a:rPr lang="ru-RU" altLang="ru-RU" sz="2000" b="1" dirty="0">
                <a:solidFill>
                  <a:srgbClr val="000000"/>
                </a:solidFill>
              </a:rPr>
              <a:t> </a:t>
            </a:r>
            <a:r>
              <a:rPr lang="ru-RU" altLang="ru-RU" sz="2000" b="1" dirty="0" err="1">
                <a:solidFill>
                  <a:srgbClr val="000000"/>
                </a:solidFill>
              </a:rPr>
              <a:t>results</a:t>
            </a:r>
            <a:r>
              <a:rPr lang="ru-RU" altLang="ru-RU" sz="2000" b="1"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some</a:t>
            </a:r>
            <a:r>
              <a:rPr lang="ru-RU" altLang="ru-RU" sz="2000" dirty="0">
                <a:solidFill>
                  <a:srgbClr val="000000"/>
                </a:solidFill>
              </a:rPr>
              <a:t> </a:t>
            </a:r>
            <a:r>
              <a:rPr lang="ru-RU" altLang="ru-RU" sz="2000" dirty="0" err="1">
                <a:solidFill>
                  <a:srgbClr val="000000"/>
                </a:solidFill>
              </a:rPr>
              <a:t>case</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recommended</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make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estimation</a:t>
            </a:r>
            <a:r>
              <a:rPr lang="ru-RU" altLang="ru-RU" sz="2000" dirty="0">
                <a:solidFill>
                  <a:srgbClr val="000000"/>
                </a:solidFill>
              </a:rPr>
              <a:t> </a:t>
            </a:r>
            <a:r>
              <a:rPr lang="ru-RU" altLang="ru-RU" sz="2000" dirty="0" err="1">
                <a:solidFill>
                  <a:srgbClr val="000000"/>
                </a:solidFill>
              </a:rPr>
              <a:t>iteratively</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change</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cycle</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noise</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removing</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one</a:t>
            </a:r>
            <a:r>
              <a:rPr lang="ru-RU" altLang="ru-RU" sz="2000" dirty="0">
                <a:solidFill>
                  <a:srgbClr val="000000"/>
                </a:solidFill>
              </a:rPr>
              <a:t> </a:t>
            </a:r>
            <a:r>
              <a:rPr lang="ru-RU" altLang="ru-RU" sz="2000" dirty="0" err="1">
                <a:solidFill>
                  <a:srgbClr val="000000"/>
                </a:solidFill>
              </a:rPr>
              <a:t>iteration</a:t>
            </a:r>
            <a:r>
              <a:rPr lang="ru-RU" altLang="ru-RU" sz="2000" dirty="0">
                <a:solidFill>
                  <a:srgbClr val="000000"/>
                </a:solidFill>
              </a:rPr>
              <a:t>.</a:t>
            </a:r>
          </a:p>
          <a:p>
            <a:pPr eaLnBrk="0" fontAlgn="base" hangingPunct="0">
              <a:lnSpc>
                <a:spcPct val="100000"/>
              </a:lnSpc>
              <a:spcBef>
                <a:spcPct val="0"/>
              </a:spcBef>
              <a:spcAft>
                <a:spcPct val="0"/>
              </a:spcAft>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9676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importance</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ru-RU" altLang="ru-RU" sz="2000" dirty="0" err="1" smtClean="0">
                <a:solidFill>
                  <a:srgbClr val="000000"/>
                </a:solidFill>
              </a:rPr>
              <a:t>If</a:t>
            </a:r>
            <a:r>
              <a:rPr lang="ru-RU" altLang="ru-RU" sz="2000" dirty="0" smtClean="0">
                <a:solidFill>
                  <a:srgbClr val="000000"/>
                </a:solidFill>
              </a:rPr>
              <a:t> </a:t>
            </a:r>
            <a:r>
              <a:rPr lang="ru-RU" altLang="ru-RU" sz="2000" dirty="0" err="1">
                <a:solidFill>
                  <a:srgbClr val="000000"/>
                </a:solidFill>
              </a:rPr>
              <a:t>Random</a:t>
            </a:r>
            <a:r>
              <a:rPr lang="ru-RU" altLang="ru-RU" sz="2000" dirty="0">
                <a:solidFill>
                  <a:srgbClr val="000000"/>
                </a:solidFill>
              </a:rPr>
              <a:t> </a:t>
            </a:r>
            <a:r>
              <a:rPr lang="ru-RU" altLang="ru-RU" sz="2000" dirty="0" err="1">
                <a:solidFill>
                  <a:srgbClr val="000000"/>
                </a:solidFill>
              </a:rPr>
              <a:t>Forest</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can</a:t>
            </a:r>
            <a:r>
              <a:rPr lang="ru-RU" altLang="ru-RU" sz="2000" dirty="0">
                <a:solidFill>
                  <a:srgbClr val="000000"/>
                </a:solidFill>
              </a:rPr>
              <a:t> </a:t>
            </a:r>
            <a:r>
              <a:rPr lang="ru-RU" altLang="ru-RU" sz="2000" dirty="0" err="1">
                <a:solidFill>
                  <a:srgbClr val="000000"/>
                </a:solidFill>
              </a:rPr>
              <a:t>be</a:t>
            </a:r>
            <a:r>
              <a:rPr lang="ru-RU" altLang="ru-RU" sz="2000" dirty="0">
                <a:solidFill>
                  <a:srgbClr val="000000"/>
                </a:solidFill>
              </a:rPr>
              <a:t> </a:t>
            </a:r>
            <a:r>
              <a:rPr lang="ru-RU" altLang="ru-RU" sz="2000" dirty="0" err="1">
                <a:solidFill>
                  <a:srgbClr val="000000"/>
                </a:solidFill>
              </a:rPr>
              <a:t>calculated</a:t>
            </a:r>
            <a:r>
              <a:rPr lang="ru-RU" altLang="ru-RU" sz="2000" dirty="0">
                <a:solidFill>
                  <a:srgbClr val="000000"/>
                </a:solidFill>
              </a:rPr>
              <a:t> </a:t>
            </a:r>
            <a:r>
              <a:rPr lang="ru-RU" altLang="ru-RU" sz="2000" dirty="0" err="1">
                <a:solidFill>
                  <a:srgbClr val="000000"/>
                </a:solidFill>
              </a:rPr>
              <a:t>using</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analysis</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mean</a:t>
            </a:r>
            <a:r>
              <a:rPr lang="ru-RU" altLang="ru-RU" sz="2000" dirty="0">
                <a:solidFill>
                  <a:srgbClr val="000000"/>
                </a:solidFill>
              </a:rPr>
              <a:t> </a:t>
            </a:r>
            <a:r>
              <a:rPr lang="ru-RU" altLang="ru-RU" sz="2000" dirty="0" err="1">
                <a:solidFill>
                  <a:srgbClr val="000000"/>
                </a:solidFill>
              </a:rPr>
              <a:t>decrease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(MDI, </a:t>
            </a:r>
            <a:r>
              <a:rPr lang="ru-RU" altLang="ru-RU" sz="2000" dirty="0" err="1">
                <a:solidFill>
                  <a:srgbClr val="000000"/>
                </a:solidFill>
              </a:rPr>
              <a:t>using</a:t>
            </a:r>
            <a:r>
              <a:rPr lang="ru-RU" altLang="ru-RU" sz="2000" dirty="0">
                <a:solidFill>
                  <a:srgbClr val="000000"/>
                </a:solidFill>
              </a:rPr>
              <a:t> </a:t>
            </a:r>
            <a:r>
              <a:rPr lang="ru-RU" altLang="ru-RU" sz="2000" dirty="0" err="1">
                <a:solidFill>
                  <a:srgbClr val="000000"/>
                </a:solidFill>
              </a:rPr>
              <a:t>sum</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Gini</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mean</a:t>
            </a:r>
            <a:r>
              <a:rPr lang="ru-RU" altLang="ru-RU" sz="2000" dirty="0">
                <a:solidFill>
                  <a:srgbClr val="000000"/>
                </a:solidFill>
              </a:rPr>
              <a:t> </a:t>
            </a:r>
            <a:r>
              <a:rPr lang="ru-RU" altLang="ru-RU" sz="2000" dirty="0" err="1">
                <a:solidFill>
                  <a:srgbClr val="000000"/>
                </a:solidFill>
              </a:rPr>
              <a:t>decrease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accuracy</a:t>
            </a:r>
            <a:r>
              <a:rPr lang="ru-RU" altLang="ru-RU" sz="2000" dirty="0">
                <a:solidFill>
                  <a:srgbClr val="000000"/>
                </a:solidFill>
              </a:rPr>
              <a:t> (MDA) </a:t>
            </a: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replacing</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variable</a:t>
            </a:r>
            <a:r>
              <a:rPr lang="ru-RU" altLang="ru-RU" sz="2000" dirty="0">
                <a:solidFill>
                  <a:srgbClr val="000000"/>
                </a:solidFill>
              </a:rPr>
              <a:t>, </a:t>
            </a:r>
            <a:r>
              <a:rPr lang="ru-RU" altLang="ru-RU" sz="2000" dirty="0" err="1">
                <a:solidFill>
                  <a:srgbClr val="000000"/>
                </a:solidFill>
              </a:rPr>
              <a:t>column</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noise</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similar</a:t>
            </a:r>
            <a:r>
              <a:rPr lang="ru-RU" altLang="ru-RU" sz="2000" dirty="0">
                <a:solidFill>
                  <a:srgbClr val="000000"/>
                </a:solidFill>
              </a:rPr>
              <a:t> </a:t>
            </a:r>
            <a:r>
              <a:rPr lang="ru-RU" altLang="ru-RU" sz="2000" dirty="0" err="1">
                <a:solidFill>
                  <a:srgbClr val="000000"/>
                </a:solidFill>
              </a:rPr>
              <a:t>distribution</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permutation</a:t>
            </a:r>
            <a:r>
              <a:rPr lang="ru-RU" altLang="ru-RU" sz="2000" dirty="0">
                <a:solidFill>
                  <a:srgbClr val="000000"/>
                </a:solidFill>
              </a:rPr>
              <a:t> (</a:t>
            </a:r>
            <a:r>
              <a:rPr lang="ru-RU" altLang="ru-RU" sz="2000" dirty="0" err="1">
                <a:solidFill>
                  <a:srgbClr val="000000"/>
                </a:solidFill>
              </a:rPr>
              <a:t>shuffle</a:t>
            </a:r>
            <a:r>
              <a:rPr lang="ru-RU" altLang="ru-RU" sz="2000" dirty="0">
                <a:solidFill>
                  <a:srgbClr val="000000"/>
                </a:solidFill>
              </a:rPr>
              <a:t>) </a:t>
            </a:r>
            <a:r>
              <a:rPr lang="ru-RU" altLang="ru-RU" sz="2000" dirty="0" err="1">
                <a:solidFill>
                  <a:srgbClr val="000000"/>
                </a:solidFill>
              </a:rPr>
              <a:t>its</a:t>
            </a:r>
            <a:r>
              <a:rPr lang="ru-RU" altLang="ru-RU" sz="2000" dirty="0">
                <a:solidFill>
                  <a:srgbClr val="000000"/>
                </a:solidFill>
              </a:rPr>
              <a:t> </a:t>
            </a:r>
            <a:r>
              <a:rPr lang="ru-RU" altLang="ru-RU" sz="2000" dirty="0" err="1">
                <a:solidFill>
                  <a:srgbClr val="000000"/>
                </a:solidFill>
              </a:rPr>
              <a:t>values</a:t>
            </a:r>
            <a:r>
              <a:rPr lang="ru-RU" altLang="ru-RU" sz="2000" dirty="0">
                <a:solidFill>
                  <a:srgbClr val="000000"/>
                </a:solidFill>
              </a:rPr>
              <a:t> (</a:t>
            </a:r>
            <a:r>
              <a:rPr lang="ru-RU" altLang="ru-RU" sz="2000" u="sng" dirty="0" err="1">
                <a:solidFill>
                  <a:srgbClr val="000000"/>
                </a:solidFill>
              </a:rPr>
              <a:t>permutaed</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is</a:t>
            </a:r>
            <a:r>
              <a:rPr lang="ru-RU" altLang="ru-RU" sz="2000" u="sng" dirty="0">
                <a:solidFill>
                  <a:srgbClr val="000000"/>
                </a:solidFill>
              </a:rPr>
              <a:t> </a:t>
            </a:r>
            <a:r>
              <a:rPr lang="ru-RU" altLang="ru-RU" sz="2000" u="sng" dirty="0" err="1">
                <a:solidFill>
                  <a:srgbClr val="000000"/>
                </a:solidFill>
              </a:rPr>
              <a:t>almost</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noise</a:t>
            </a:r>
            <a:r>
              <a:rPr lang="ru-RU" altLang="ru-RU" sz="2000" u="sng" dirty="0">
                <a:solidFill>
                  <a:srgbClr val="000000"/>
                </a:solidFill>
              </a:rPr>
              <a:t> </a:t>
            </a:r>
            <a:r>
              <a:rPr lang="ru-RU" altLang="ru-RU" sz="2000" u="sng" dirty="0" err="1">
                <a:solidFill>
                  <a:srgbClr val="000000"/>
                </a:solidFill>
              </a:rPr>
              <a:t>with</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same</a:t>
            </a:r>
            <a:r>
              <a:rPr lang="ru-RU" altLang="ru-RU" sz="2000" u="sng" dirty="0">
                <a:solidFill>
                  <a:srgbClr val="000000"/>
                </a:solidFill>
              </a:rPr>
              <a:t> </a:t>
            </a:r>
            <a:r>
              <a:rPr lang="ru-RU" altLang="ru-RU" sz="2000" u="sng" dirty="0" err="1">
                <a:solidFill>
                  <a:srgbClr val="000000"/>
                </a:solidFill>
              </a:rPr>
              <a:t>distribution</a:t>
            </a:r>
            <a:r>
              <a:rPr lang="ru-RU" altLang="ru-RU" sz="2000" u="sng" dirty="0">
                <a:solidFill>
                  <a:srgbClr val="000000"/>
                </a:solidFill>
              </a:rPr>
              <a:t> </a:t>
            </a:r>
            <a:r>
              <a:rPr lang="ru-RU" altLang="ru-RU" sz="2000" u="sng" dirty="0" err="1">
                <a:solidFill>
                  <a:srgbClr val="000000"/>
                </a:solidFill>
              </a:rPr>
              <a:t>as</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feature</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performs</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all</a:t>
            </a:r>
            <a:r>
              <a:rPr lang="ru-RU" altLang="ru-RU" sz="2000" dirty="0">
                <a:solidFill>
                  <a:srgbClr val="000000"/>
                </a:solidFill>
              </a:rPr>
              <a:t> </a:t>
            </a:r>
            <a:r>
              <a:rPr lang="ru-RU" altLang="ru-RU" sz="2000" dirty="0" err="1">
                <a:solidFill>
                  <a:srgbClr val="000000"/>
                </a:solidFill>
              </a:rPr>
              <a:t>variables</a:t>
            </a:r>
            <a:r>
              <a:rPr lang="ru-RU" altLang="ru-RU" sz="2000" dirty="0">
                <a:solidFill>
                  <a:srgbClr val="000000"/>
                </a:solidFill>
              </a:rPr>
              <a:t> </a:t>
            </a:r>
            <a:r>
              <a:rPr lang="ru-RU" altLang="ru-RU" sz="2000" dirty="0" err="1">
                <a:solidFill>
                  <a:srgbClr val="000000"/>
                </a:solidFill>
              </a:rPr>
              <a:t>at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same</a:t>
            </a:r>
            <a:r>
              <a:rPr lang="ru-RU" altLang="ru-RU" sz="2000" dirty="0">
                <a:solidFill>
                  <a:srgbClr val="000000"/>
                </a:solidFill>
              </a:rPr>
              <a:t> </a:t>
            </a:r>
            <a:r>
              <a:rPr lang="ru-RU" altLang="ru-RU" sz="2000" dirty="0" err="1">
                <a:solidFill>
                  <a:srgbClr val="000000"/>
                </a:solidFill>
              </a:rPr>
              <a:t>time</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concatenates</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noised</a:t>
            </a:r>
            <a:r>
              <a:rPr lang="ru-RU" altLang="ru-RU" sz="2000" dirty="0">
                <a:solidFill>
                  <a:srgbClr val="000000"/>
                </a:solidFill>
              </a:rPr>
              <a:t> </a:t>
            </a:r>
            <a:r>
              <a:rPr lang="ru-RU" altLang="ru-RU" sz="2000" dirty="0" err="1">
                <a:solidFill>
                  <a:srgbClr val="000000"/>
                </a:solidFill>
              </a:rPr>
              <a:t>features</a:t>
            </a:r>
            <a:r>
              <a:rPr lang="ru-RU" altLang="ru-RU" sz="2000" dirty="0">
                <a:solidFill>
                  <a:srgbClr val="000000"/>
                </a:solidFill>
              </a:rPr>
              <a:t>(</a:t>
            </a:r>
            <a:r>
              <a:rPr lang="ru-RU" altLang="ru-RU" sz="2000" dirty="0" err="1">
                <a:solidFill>
                  <a:srgbClr val="000000"/>
                </a:solidFill>
              </a:rPr>
              <a:t>shuffled</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original</a:t>
            </a:r>
            <a:r>
              <a:rPr lang="ru-RU" altLang="ru-RU" sz="2000" dirty="0">
                <a:solidFill>
                  <a:srgbClr val="000000"/>
                </a:solidFill>
              </a:rPr>
              <a:t> </a:t>
            </a:r>
            <a:r>
              <a:rPr lang="ru-RU" altLang="ru-RU" sz="2000" dirty="0" err="1">
                <a:solidFill>
                  <a:srgbClr val="000000"/>
                </a:solidFill>
              </a:rPr>
              <a:t>ones</a:t>
            </a:r>
            <a:r>
              <a:rPr lang="ru-RU" altLang="ru-RU" sz="2000" dirty="0">
                <a:solidFill>
                  <a:srgbClr val="000000"/>
                </a:solidFill>
              </a:rPr>
              <a:t> (</a:t>
            </a:r>
            <a:r>
              <a:rPr lang="ru-RU" altLang="ru-RU" sz="2000" dirty="0" err="1">
                <a:solidFill>
                  <a:srgbClr val="000000"/>
                </a:solidFill>
              </a:rPr>
              <a:t>Boruta</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If</a:t>
            </a:r>
            <a:r>
              <a:rPr lang="ru-RU" altLang="ru-RU" sz="2000" dirty="0">
                <a:solidFill>
                  <a:srgbClr val="000000"/>
                </a:solidFill>
              </a:rPr>
              <a:t> </a:t>
            </a:r>
            <a:r>
              <a:rPr lang="ru-RU" altLang="ru-RU" sz="2000" dirty="0" err="1">
                <a:solidFill>
                  <a:srgbClr val="000000"/>
                </a:solidFill>
              </a:rPr>
              <a:t>gradient-boosting</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can</a:t>
            </a:r>
            <a:r>
              <a:rPr lang="ru-RU" altLang="ru-RU" sz="2000" dirty="0">
                <a:solidFill>
                  <a:srgbClr val="000000"/>
                </a:solidFill>
              </a:rPr>
              <a:t> </a:t>
            </a:r>
            <a:r>
              <a:rPr lang="ru-RU" altLang="ru-RU" sz="2000" dirty="0" err="1">
                <a:solidFill>
                  <a:srgbClr val="000000"/>
                </a:solidFill>
              </a:rPr>
              <a:t>be</a:t>
            </a:r>
            <a:r>
              <a:rPr lang="ru-RU" altLang="ru-RU" sz="2000" dirty="0">
                <a:solidFill>
                  <a:srgbClr val="000000"/>
                </a:solidFill>
              </a:rPr>
              <a:t> </a:t>
            </a:r>
            <a:r>
              <a:rPr lang="ru-RU" altLang="ru-RU" sz="2000" dirty="0" err="1">
                <a:solidFill>
                  <a:srgbClr val="000000"/>
                </a:solidFill>
              </a:rPr>
              <a:t>calculated</a:t>
            </a:r>
            <a:r>
              <a:rPr lang="ru-RU" altLang="ru-RU" sz="2000" dirty="0">
                <a:solidFill>
                  <a:srgbClr val="000000"/>
                </a:solidFill>
              </a:rPr>
              <a:t> </a:t>
            </a:r>
            <a:r>
              <a:rPr lang="ru-RU" altLang="ru-RU" sz="2000" dirty="0" err="1">
                <a:solidFill>
                  <a:srgbClr val="000000"/>
                </a:solidFill>
              </a:rPr>
              <a:t>using</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1800" dirty="0">
                <a:solidFill>
                  <a:srgbClr val="000000"/>
                </a:solidFill>
              </a:rPr>
              <a:t>(</a:t>
            </a:r>
            <a:r>
              <a:rPr lang="ru-RU" altLang="ru-RU" sz="1800" dirty="0" err="1">
                <a:solidFill>
                  <a:srgbClr val="000000"/>
                </a:solidFill>
                <a:cs typeface="Courier New" panose="02070309020205020404" pitchFamily="49" charset="0"/>
              </a:rPr>
              <a:t>LightGBM</a:t>
            </a:r>
            <a:r>
              <a:rPr lang="ru-RU" altLang="ru-RU" sz="1800" dirty="0">
                <a:solidFill>
                  <a:srgbClr val="000000"/>
                </a:solidFill>
              </a:rPr>
              <a:t>) </a:t>
            </a:r>
            <a:r>
              <a:rPr lang="ru-RU" altLang="ru-RU" sz="1800" dirty="0" err="1">
                <a:solidFill>
                  <a:srgbClr val="000000"/>
                </a:solidFill>
              </a:rPr>
              <a:t>importance_type</a:t>
            </a:r>
            <a:r>
              <a:rPr lang="ru-RU" altLang="ru-RU" sz="1800" dirty="0">
                <a:solidFill>
                  <a:srgbClr val="000000"/>
                </a:solidFill>
              </a:rPr>
              <a:t> (</a:t>
            </a:r>
            <a:r>
              <a:rPr lang="ru-RU" altLang="ru-RU" sz="1800" dirty="0" err="1">
                <a:solidFill>
                  <a:srgbClr val="000000"/>
                </a:solidFill>
              </a:rPr>
              <a:t>string</a:t>
            </a:r>
            <a:r>
              <a:rPr lang="ru-RU" altLang="ru-RU" sz="1800" dirty="0">
                <a:solidFill>
                  <a:srgbClr val="000000"/>
                </a:solidFill>
              </a:rPr>
              <a:t>, </a:t>
            </a:r>
            <a:r>
              <a:rPr lang="ru-RU" altLang="ru-RU" sz="1800" dirty="0" err="1">
                <a:solidFill>
                  <a:srgbClr val="000000"/>
                </a:solidFill>
              </a:rPr>
              <a:t>optional</a:t>
            </a:r>
            <a:r>
              <a:rPr lang="ru-RU" altLang="ru-RU" sz="1800" dirty="0">
                <a:solidFill>
                  <a:srgbClr val="000000"/>
                </a:solidFill>
              </a:rPr>
              <a:t> (</a:t>
            </a:r>
            <a:r>
              <a:rPr lang="ru-RU" altLang="ru-RU" sz="1800" dirty="0" err="1">
                <a:solidFill>
                  <a:srgbClr val="000000"/>
                </a:solidFill>
              </a:rPr>
              <a:t>default</a:t>
            </a:r>
            <a:r>
              <a:rPr lang="ru-RU" altLang="ru-RU" sz="1800" dirty="0">
                <a:solidFill>
                  <a:srgbClr val="000000"/>
                </a:solidFill>
              </a:rPr>
              <a:t>=</a:t>
            </a:r>
            <a:r>
              <a:rPr lang="ru-RU" altLang="ru-RU" sz="1800" dirty="0" err="1">
                <a:solidFill>
                  <a:srgbClr val="000000"/>
                </a:solidFill>
                <a:cs typeface="Courier New" panose="02070309020205020404" pitchFamily="49" charset="0"/>
              </a:rPr>
              <a:t>split</a:t>
            </a:r>
            <a:r>
              <a:rPr lang="ru-RU" altLang="ru-RU" sz="1800" dirty="0">
                <a:solidFill>
                  <a:srgbClr val="000000"/>
                </a:solidFill>
              </a:rPr>
              <a:t>)) — </a:t>
            </a:r>
            <a:r>
              <a:rPr lang="ru-RU" altLang="ru-RU" sz="1800" dirty="0" err="1">
                <a:solidFill>
                  <a:srgbClr val="000000"/>
                </a:solidFill>
              </a:rPr>
              <a:t>How</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importance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calculated</a:t>
            </a:r>
            <a:r>
              <a:rPr lang="ru-RU" altLang="ru-RU" sz="1800" dirty="0">
                <a:solidFill>
                  <a:srgbClr val="000000"/>
                </a:solidFill>
              </a:rPr>
              <a:t>. </a:t>
            </a:r>
            <a:r>
              <a:rPr lang="ru-RU" altLang="ru-RU" sz="1800" dirty="0" err="1">
                <a:solidFill>
                  <a:srgbClr val="000000"/>
                </a:solidFill>
              </a:rPr>
              <a:t>If</a:t>
            </a:r>
            <a:r>
              <a:rPr lang="ru-RU" altLang="ru-RU" sz="1800" dirty="0">
                <a:solidFill>
                  <a:srgbClr val="000000"/>
                </a:solidFill>
              </a:rPr>
              <a:t> </a:t>
            </a:r>
            <a:r>
              <a:rPr lang="ru-RU" altLang="ru-RU" sz="1800" dirty="0" err="1">
                <a:solidFill>
                  <a:srgbClr val="000000"/>
                </a:solidFill>
                <a:cs typeface="Courier New" panose="02070309020205020404" pitchFamily="49" charset="0"/>
              </a:rPr>
              <a:t>split</a:t>
            </a:r>
            <a:r>
              <a:rPr lang="ru-RU" altLang="ru-RU" sz="1800" dirty="0">
                <a:solidFill>
                  <a:srgbClr val="000000"/>
                </a:solidFill>
              </a:rPr>
              <a:t>, </a:t>
            </a:r>
            <a:r>
              <a:rPr lang="ru-RU" altLang="ru-RU" sz="1800" dirty="0" err="1">
                <a:solidFill>
                  <a:srgbClr val="000000"/>
                </a:solidFill>
              </a:rPr>
              <a:t>result</a:t>
            </a:r>
            <a:r>
              <a:rPr lang="ru-RU" altLang="ru-RU" sz="1800" dirty="0">
                <a:solidFill>
                  <a:srgbClr val="000000"/>
                </a:solidFill>
              </a:rPr>
              <a:t> </a:t>
            </a:r>
            <a:r>
              <a:rPr lang="ru-RU" altLang="ru-RU" sz="1800" dirty="0" err="1">
                <a:solidFill>
                  <a:srgbClr val="000000"/>
                </a:solidFill>
              </a:rPr>
              <a:t>contains</a:t>
            </a:r>
            <a:r>
              <a:rPr lang="ru-RU" altLang="ru-RU" sz="1800" dirty="0">
                <a:solidFill>
                  <a:srgbClr val="000000"/>
                </a:solidFill>
              </a:rPr>
              <a:t> </a:t>
            </a:r>
            <a:r>
              <a:rPr lang="ru-RU" altLang="ru-RU" sz="1800" dirty="0" err="1">
                <a:solidFill>
                  <a:srgbClr val="000000"/>
                </a:solidFill>
              </a:rPr>
              <a:t>numbers</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times</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 </a:t>
            </a:r>
            <a:r>
              <a:rPr lang="ru-RU" altLang="ru-RU" sz="1800" dirty="0" err="1">
                <a:solidFill>
                  <a:srgbClr val="000000"/>
                </a:solidFill>
              </a:rPr>
              <a:t>model</a:t>
            </a:r>
            <a:r>
              <a:rPr lang="ru-RU" altLang="ru-RU" sz="1800" dirty="0">
                <a:solidFill>
                  <a:srgbClr val="000000"/>
                </a:solidFill>
              </a:rPr>
              <a:t>. </a:t>
            </a:r>
            <a:r>
              <a:rPr lang="ru-RU" altLang="ru-RU" sz="1800" dirty="0" err="1">
                <a:solidFill>
                  <a:srgbClr val="000000"/>
                </a:solidFill>
              </a:rPr>
              <a:t>If</a:t>
            </a:r>
            <a:r>
              <a:rPr lang="ru-RU" altLang="ru-RU" sz="1800" dirty="0">
                <a:solidFill>
                  <a:srgbClr val="000000"/>
                </a:solidFill>
              </a:rPr>
              <a:t> </a:t>
            </a:r>
            <a:r>
              <a:rPr lang="ru-RU" altLang="ru-RU" sz="1800" dirty="0" err="1">
                <a:solidFill>
                  <a:srgbClr val="000000"/>
                </a:solidFill>
                <a:cs typeface="Courier New" panose="02070309020205020404" pitchFamily="49" charset="0"/>
              </a:rPr>
              <a:t>gain</a:t>
            </a:r>
            <a:r>
              <a:rPr lang="ru-RU" altLang="ru-RU" sz="1800" dirty="0">
                <a:solidFill>
                  <a:srgbClr val="000000"/>
                </a:solidFill>
              </a:rPr>
              <a:t>, </a:t>
            </a:r>
            <a:r>
              <a:rPr lang="ru-RU" altLang="ru-RU" sz="1800" dirty="0" err="1">
                <a:solidFill>
                  <a:srgbClr val="000000"/>
                </a:solidFill>
              </a:rPr>
              <a:t>result</a:t>
            </a:r>
            <a:r>
              <a:rPr lang="ru-RU" altLang="ru-RU" sz="1800" dirty="0">
                <a:solidFill>
                  <a:srgbClr val="000000"/>
                </a:solidFill>
              </a:rPr>
              <a:t> </a:t>
            </a:r>
            <a:r>
              <a:rPr lang="ru-RU" altLang="ru-RU" sz="1800" dirty="0" err="1">
                <a:solidFill>
                  <a:srgbClr val="000000"/>
                </a:solidFill>
              </a:rPr>
              <a:t>contains</a:t>
            </a:r>
            <a:r>
              <a:rPr lang="ru-RU" altLang="ru-RU" sz="1800" dirty="0">
                <a:solidFill>
                  <a:srgbClr val="000000"/>
                </a:solidFill>
              </a:rPr>
              <a:t> </a:t>
            </a:r>
            <a:r>
              <a:rPr lang="ru-RU" altLang="ru-RU" sz="1800" dirty="0" err="1">
                <a:solidFill>
                  <a:srgbClr val="000000"/>
                </a:solidFill>
              </a:rPr>
              <a:t>total</a:t>
            </a:r>
            <a:r>
              <a:rPr lang="ru-RU" altLang="ru-RU" sz="1800" dirty="0">
                <a:solidFill>
                  <a:srgbClr val="000000"/>
                </a:solidFill>
              </a:rPr>
              <a:t> </a:t>
            </a:r>
            <a:r>
              <a:rPr lang="ru-RU" altLang="ru-RU" sz="1800" dirty="0" err="1">
                <a:solidFill>
                  <a:srgbClr val="000000"/>
                </a:solidFill>
              </a:rPr>
              <a:t>gains</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splits</a:t>
            </a:r>
            <a:r>
              <a:rPr lang="ru-RU" altLang="ru-RU" sz="1800" dirty="0">
                <a:solidFill>
                  <a:srgbClr val="000000"/>
                </a:solidFill>
              </a:rPr>
              <a:t> </a:t>
            </a:r>
            <a:r>
              <a:rPr lang="ru-RU" altLang="ru-RU" sz="1800" dirty="0" err="1">
                <a:solidFill>
                  <a:srgbClr val="000000"/>
                </a:solidFill>
              </a:rPr>
              <a:t>which</a:t>
            </a:r>
            <a:r>
              <a:rPr lang="ru-RU" altLang="ru-RU" sz="1800" dirty="0">
                <a:solidFill>
                  <a:srgbClr val="000000"/>
                </a:solidFill>
              </a:rPr>
              <a:t> </a:t>
            </a:r>
            <a:r>
              <a:rPr lang="ru-RU" altLang="ru-RU" sz="1800" dirty="0" err="1">
                <a:solidFill>
                  <a:srgbClr val="000000"/>
                </a:solidFill>
              </a:rPr>
              <a:t>use</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smtClean="0">
                <a:solidFill>
                  <a:srgbClr val="000000"/>
                </a:solidFill>
              </a:rPr>
              <a:t>.</a:t>
            </a:r>
          </a:p>
          <a:p>
            <a:pPr lvl="1" eaLnBrk="0" fontAlgn="base" hangingPunct="0">
              <a:lnSpc>
                <a:spcPct val="100000"/>
              </a:lnSpc>
              <a:spcBef>
                <a:spcPct val="0"/>
              </a:spcBef>
              <a:spcAft>
                <a:spcPct val="0"/>
              </a:spcAft>
            </a:pPr>
            <a:r>
              <a:rPr lang="ru-RU" altLang="ru-RU" sz="1800" dirty="0" smtClean="0">
                <a:solidFill>
                  <a:srgbClr val="000000"/>
                </a:solidFill>
              </a:rPr>
              <a:t>(</a:t>
            </a:r>
            <a:r>
              <a:rPr lang="ru-RU" altLang="ru-RU" sz="1800" dirty="0" err="1">
                <a:solidFill>
                  <a:srgbClr val="000000"/>
                </a:solidFill>
                <a:cs typeface="Courier New" panose="02070309020205020404" pitchFamily="49" charset="0"/>
              </a:rPr>
              <a:t>XGBoost</a:t>
            </a:r>
            <a:r>
              <a:rPr lang="ru-RU" altLang="ru-RU" sz="1800" dirty="0">
                <a:solidFill>
                  <a:srgbClr val="000000"/>
                </a:solidFill>
              </a:rPr>
              <a:t>) </a:t>
            </a:r>
            <a:r>
              <a:rPr lang="ru-RU" altLang="ru-RU" sz="1800" dirty="0" err="1">
                <a:solidFill>
                  <a:srgbClr val="000000"/>
                </a:solidFill>
                <a:cs typeface="Courier New" panose="02070309020205020404" pitchFamily="49" charset="0"/>
              </a:rPr>
              <a:t>weight</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number</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times</a:t>
            </a:r>
            <a:r>
              <a:rPr lang="ru-RU" altLang="ru-RU" sz="1800" dirty="0">
                <a:solidFill>
                  <a:srgbClr val="000000"/>
                </a:solidFill>
              </a:rPr>
              <a:t> a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to</a:t>
            </a:r>
            <a:r>
              <a:rPr lang="ru-RU" altLang="ru-RU" sz="1800" dirty="0">
                <a:solidFill>
                  <a:srgbClr val="000000"/>
                </a:solidFill>
              </a:rPr>
              <a:t> </a:t>
            </a:r>
            <a:r>
              <a:rPr lang="ru-RU" altLang="ru-RU" sz="1800" dirty="0" err="1">
                <a:solidFill>
                  <a:srgbClr val="000000"/>
                </a:solidFill>
              </a:rPr>
              <a:t>split</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data</a:t>
            </a:r>
            <a:r>
              <a:rPr lang="ru-RU" altLang="ru-RU" sz="1800" dirty="0">
                <a:solidFill>
                  <a:srgbClr val="000000"/>
                </a:solidFill>
              </a:rPr>
              <a:t> </a:t>
            </a:r>
            <a:r>
              <a:rPr lang="ru-RU" altLang="ru-RU" sz="1800" dirty="0" err="1">
                <a:solidFill>
                  <a:srgbClr val="000000"/>
                </a:solidFill>
              </a:rPr>
              <a:t>across</a:t>
            </a:r>
            <a:r>
              <a:rPr lang="ru-RU" altLang="ru-RU" sz="1800" dirty="0">
                <a:solidFill>
                  <a:srgbClr val="000000"/>
                </a:solidFill>
              </a:rPr>
              <a:t> </a:t>
            </a:r>
            <a:r>
              <a:rPr lang="ru-RU" altLang="ru-RU" sz="1800" dirty="0" err="1">
                <a:solidFill>
                  <a:srgbClr val="000000"/>
                </a:solidFill>
              </a:rPr>
              <a:t>all</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cs typeface="Courier New" panose="02070309020205020404" pitchFamily="49" charset="0"/>
              </a:rPr>
              <a:t>gain</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average</a:t>
            </a:r>
            <a:r>
              <a:rPr lang="ru-RU" altLang="ru-RU" sz="1800" dirty="0">
                <a:solidFill>
                  <a:srgbClr val="000000"/>
                </a:solidFill>
              </a:rPr>
              <a:t> </a:t>
            </a:r>
            <a:r>
              <a:rPr lang="ru-RU" altLang="ru-RU" sz="1800" dirty="0" err="1">
                <a:solidFill>
                  <a:srgbClr val="000000"/>
                </a:solidFill>
              </a:rPr>
              <a:t>gain</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cs typeface="Courier New" panose="02070309020205020404" pitchFamily="49" charset="0"/>
              </a:rPr>
              <a:t>cover</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average</a:t>
            </a:r>
            <a:r>
              <a:rPr lang="ru-RU" altLang="ru-RU" sz="1800" dirty="0">
                <a:solidFill>
                  <a:srgbClr val="000000"/>
                </a:solidFill>
              </a:rPr>
              <a:t> </a:t>
            </a:r>
            <a:r>
              <a:rPr lang="ru-RU" altLang="ru-RU" sz="1800" dirty="0" err="1">
                <a:solidFill>
                  <a:srgbClr val="000000"/>
                </a:solidFill>
              </a:rPr>
              <a:t>coverage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rPr>
              <a:t>where</a:t>
            </a:r>
            <a:r>
              <a:rPr lang="ru-RU" altLang="ru-RU" sz="1800" dirty="0">
                <a:solidFill>
                  <a:srgbClr val="000000"/>
                </a:solidFill>
              </a:rPr>
              <a:t> </a:t>
            </a:r>
            <a:r>
              <a:rPr lang="ru-RU" altLang="ru-RU" sz="1800" dirty="0" err="1">
                <a:solidFill>
                  <a:srgbClr val="000000"/>
                </a:solidFill>
              </a:rPr>
              <a:t>coverage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defined</a:t>
            </a:r>
            <a:r>
              <a:rPr lang="ru-RU" altLang="ru-RU" sz="1800" dirty="0">
                <a:solidFill>
                  <a:srgbClr val="000000"/>
                </a:solidFill>
              </a:rPr>
              <a:t> </a:t>
            </a:r>
            <a:r>
              <a:rPr lang="ru-RU" altLang="ru-RU" sz="1800" dirty="0" err="1">
                <a:solidFill>
                  <a:srgbClr val="000000"/>
                </a:solidFill>
              </a:rPr>
              <a:t>as</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number</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samples</a:t>
            </a:r>
            <a:r>
              <a:rPr lang="ru-RU" altLang="ru-RU" sz="1800" dirty="0">
                <a:solidFill>
                  <a:srgbClr val="000000"/>
                </a:solidFill>
              </a:rPr>
              <a:t> </a:t>
            </a:r>
            <a:r>
              <a:rPr lang="ru-RU" altLang="ru-RU" sz="1800" dirty="0" err="1">
                <a:solidFill>
                  <a:srgbClr val="000000"/>
                </a:solidFill>
              </a:rPr>
              <a:t>affected</a:t>
            </a:r>
            <a:r>
              <a:rPr lang="ru-RU" altLang="ru-RU" sz="1800" dirty="0">
                <a:solidFill>
                  <a:srgbClr val="000000"/>
                </a:solidFill>
              </a:rPr>
              <a:t> </a:t>
            </a:r>
            <a:r>
              <a:rPr lang="ru-RU" altLang="ru-RU" sz="1800" dirty="0" err="1">
                <a:solidFill>
                  <a:srgbClr val="000000"/>
                </a:solidFill>
              </a:rPr>
              <a:t>by</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split</a:t>
            </a:r>
            <a:endParaRPr lang="ru-RU" altLang="ru-RU" sz="1800" dirty="0">
              <a:solidFill>
                <a:srgbClr val="000000"/>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789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sz="2000" dirty="0"/>
              <a:t>W</a:t>
            </a:r>
            <a:r>
              <a:rPr lang="en-US" sz="2000" dirty="0" smtClean="0"/>
              <a:t>rapper </a:t>
            </a:r>
            <a:r>
              <a:rPr lang="en-US" sz="2000" dirty="0"/>
              <a:t>methods are based on greedy search algorithms as they evaluate all possible combinations of the features and select the combination that produces the best result for a specific machine learning algorithm</a:t>
            </a:r>
            <a:r>
              <a:rPr lang="en-US" sz="2000" dirty="0" smtClean="0"/>
              <a:t>.</a:t>
            </a:r>
          </a:p>
          <a:p>
            <a:r>
              <a:rPr lang="en-US" sz="2000" b="1" dirty="0" smtClean="0"/>
              <a:t>Step-Forward </a:t>
            </a:r>
            <a:r>
              <a:rPr lang="en-US" sz="2000" b="1" dirty="0"/>
              <a:t>wrapper selection</a:t>
            </a:r>
            <a:endParaRPr lang="en-US" sz="2000" dirty="0"/>
          </a:p>
          <a:p>
            <a:pPr lvl="1"/>
            <a:r>
              <a:rPr lang="en-US" sz="2000" dirty="0"/>
              <a:t>Start with having no feature in the model.</a:t>
            </a:r>
          </a:p>
          <a:p>
            <a:pPr lvl="1"/>
            <a:r>
              <a:rPr lang="en-US" sz="2000" dirty="0"/>
              <a:t>In each iteration, search to adding the feature which best improves an accuracy</a:t>
            </a:r>
          </a:p>
          <a:p>
            <a:pPr lvl="1"/>
            <a:r>
              <a:rPr lang="en-US" sz="2000" dirty="0"/>
              <a:t>Repeat till an addition of a new variable does not improve the performance of the model or by the certain number of features are selected.</a:t>
            </a:r>
          </a:p>
          <a:p>
            <a:pPr lvl="1"/>
            <a:r>
              <a:rPr lang="en-US" sz="2000" dirty="0"/>
              <a:t>The best depends entirely on the defined by such evaluation criteria as AUC, prediction accuracy, RMSE, </a:t>
            </a:r>
            <a:r>
              <a:rPr lang="en-US" sz="2000" dirty="0" smtClean="0"/>
              <a:t>etc.</a:t>
            </a:r>
          </a:p>
          <a:p>
            <a:pPr marL="228600" lvl="1"/>
            <a:r>
              <a:rPr lang="en-US" sz="2000" b="1" dirty="0" smtClean="0"/>
              <a:t>Stepwise/Subset Selection</a:t>
            </a:r>
          </a:p>
          <a:p>
            <a:pPr lvl="1"/>
            <a:r>
              <a:rPr lang="en-US" sz="2000" dirty="0" smtClean="0"/>
              <a:t>The </a:t>
            </a:r>
            <a:r>
              <a:rPr lang="en-US" sz="2000" dirty="0"/>
              <a:t>algorithm is similar to the forward selection process, but a variable can also be dropped if it’s deemed as not useful any more after a certain number of steps.</a:t>
            </a:r>
          </a:p>
          <a:p>
            <a:pPr lvl="1"/>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1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sz="2000" b="1" dirty="0"/>
              <a:t>Step-Backwards wrapper selection (Recursive Feature Elimination, RFE</a:t>
            </a:r>
            <a:r>
              <a:rPr lang="en-US" sz="2000" b="1" dirty="0" smtClean="0"/>
              <a:t>)</a:t>
            </a:r>
          </a:p>
          <a:p>
            <a:pPr lvl="1"/>
            <a:r>
              <a:rPr lang="en-US" sz="2000" dirty="0" smtClean="0"/>
              <a:t>Start </a:t>
            </a:r>
            <a:r>
              <a:rPr lang="en-US" sz="2000" dirty="0"/>
              <a:t>with having all feature in the model.</a:t>
            </a:r>
          </a:p>
          <a:p>
            <a:pPr lvl="1"/>
            <a:r>
              <a:rPr lang="en-US" sz="2000" dirty="0"/>
              <a:t>In each iteration remove a feature that the smallest influence on the accuracy.</a:t>
            </a:r>
          </a:p>
          <a:p>
            <a:pPr lvl="1"/>
            <a:r>
              <a:rPr lang="en-US" sz="2000" dirty="0"/>
              <a:t>Repeat till find the optimal subset of a predefined size.</a:t>
            </a:r>
          </a:p>
          <a:p>
            <a:r>
              <a:rPr lang="en-US" sz="2000" b="1" dirty="0"/>
              <a:t>Exhaustive feature selection</a:t>
            </a:r>
            <a:r>
              <a:rPr lang="en-US" sz="2000" dirty="0" smtClean="0"/>
              <a:t>:</a:t>
            </a:r>
          </a:p>
          <a:p>
            <a:pPr lvl="1"/>
            <a:r>
              <a:rPr lang="en-US" sz="2000" dirty="0" smtClean="0"/>
              <a:t>At </a:t>
            </a:r>
            <a:r>
              <a:rPr lang="en-US" sz="2000" dirty="0"/>
              <a:t>each iteration repeatedly creates a several models (algorithm) and evaluate performance among all the possible combination of features.</a:t>
            </a:r>
          </a:p>
          <a:p>
            <a:pPr lvl="1"/>
            <a:r>
              <a:rPr lang="en-US" sz="2000" dirty="0"/>
              <a:t>Keeps aside the best or the worst performing feature at each iteration.</a:t>
            </a:r>
          </a:p>
          <a:p>
            <a:pPr lvl="1"/>
            <a:r>
              <a:rPr lang="en-US" sz="2000" dirty="0"/>
              <a:t>Ranks the features based on the order of their elimination.</a:t>
            </a:r>
          </a:p>
          <a:p>
            <a:pPr lvl="1"/>
            <a:r>
              <a:rPr lang="en-US" sz="2000" dirty="0"/>
              <a:t>Leave the best combination of the predefined size.</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156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976565"/>
          </a:xfrm>
        </p:spPr>
        <p:txBody>
          <a:bodyPr/>
          <a:lstStyle/>
          <a:p>
            <a:r>
              <a:rPr lang="en-US" b="1" dirty="0"/>
              <a:t>Exploratory Data Analysis (EDA</a:t>
            </a:r>
            <a:r>
              <a:rPr lang="en-US" b="1" dirty="0" smtClean="0"/>
              <a:t>). Examples</a:t>
            </a:r>
            <a:endParaRPr lang="ru-RU" dirty="0"/>
          </a:p>
        </p:txBody>
      </p:sp>
      <p:sp>
        <p:nvSpPr>
          <p:cNvPr id="3" name="Объект 2"/>
          <p:cNvSpPr>
            <a:spLocks noGrp="1"/>
          </p:cNvSpPr>
          <p:nvPr>
            <p:ph idx="1"/>
          </p:nvPr>
        </p:nvSpPr>
        <p:spPr>
          <a:xfrm>
            <a:off x="487110" y="1264778"/>
            <a:ext cx="10866690" cy="4912185"/>
          </a:xfrm>
        </p:spPr>
        <p:txBody>
          <a:bodyPr>
            <a:normAutofit/>
          </a:bodyPr>
          <a:lstStyle/>
          <a:p>
            <a:r>
              <a:rPr lang="en-US" sz="2000" dirty="0"/>
              <a:t>Example of scatterplot analysis. </a:t>
            </a:r>
            <a:endParaRPr lang="en-US" sz="2000" dirty="0" smtClean="0"/>
          </a:p>
          <a:p>
            <a:r>
              <a:rPr lang="en-US" sz="2000" dirty="0" smtClean="0"/>
              <a:t>A </a:t>
            </a:r>
            <a:r>
              <a:rPr lang="en-US" sz="2000" dirty="0"/>
              <a:t>scatterplot can reveal data symmetry, clusters, correlation between variables, and extreme values or outliers. </a:t>
            </a:r>
            <a:endParaRPr 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p:cNvPicPr>
            <a:picLocks noChangeAspect="1"/>
          </p:cNvPicPr>
          <p:nvPr/>
        </p:nvPicPr>
        <p:blipFill>
          <a:blip r:embed="rId2"/>
          <a:stretch>
            <a:fillRect/>
          </a:stretch>
        </p:blipFill>
        <p:spPr>
          <a:xfrm>
            <a:off x="2517804" y="2827637"/>
            <a:ext cx="6455280" cy="3143336"/>
          </a:xfrm>
          <a:prstGeom prst="rect">
            <a:avLst/>
          </a:prstGeom>
        </p:spPr>
      </p:pic>
    </p:spTree>
    <p:extLst>
      <p:ext uri="{BB962C8B-B14F-4D97-AF65-F5344CB8AC3E}">
        <p14:creationId xmlns:p14="http://schemas.microsoft.com/office/powerpoint/2010/main" val="3922579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dirty="0"/>
              <a:t>Illustration of wrapped methods</a:t>
            </a:r>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AutoShape 2"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2" name="Рисунок 21"/>
          <p:cNvPicPr>
            <a:picLocks noChangeAspect="1"/>
          </p:cNvPicPr>
          <p:nvPr/>
        </p:nvPicPr>
        <p:blipFill>
          <a:blip r:embed="rId2"/>
          <a:stretch>
            <a:fillRect/>
          </a:stretch>
        </p:blipFill>
        <p:spPr>
          <a:xfrm>
            <a:off x="0" y="1693069"/>
            <a:ext cx="8562975" cy="2628900"/>
          </a:xfrm>
          <a:prstGeom prst="rect">
            <a:avLst/>
          </a:prstGeom>
        </p:spPr>
      </p:pic>
      <p:sp>
        <p:nvSpPr>
          <p:cNvPr id="23" name="Прямоугольник 22"/>
          <p:cNvSpPr/>
          <p:nvPr/>
        </p:nvSpPr>
        <p:spPr>
          <a:xfrm>
            <a:off x="307975" y="4483100"/>
            <a:ext cx="11027782" cy="1631216"/>
          </a:xfrm>
          <a:prstGeom prst="rect">
            <a:avLst/>
          </a:prstGeom>
        </p:spPr>
        <p:txBody>
          <a:bodyPr wrap="square">
            <a:spAutoFit/>
          </a:bodyPr>
          <a:lstStyle/>
          <a:p>
            <a:pPr algn="just"/>
            <a:r>
              <a:rPr lang="en-US" sz="2000" i="1" dirty="0" smtClean="0">
                <a:solidFill>
                  <a:srgbClr val="000000"/>
                </a:solidFill>
              </a:rPr>
              <a:t>Note. </a:t>
            </a:r>
            <a:r>
              <a:rPr lang="en-US" sz="2000" dirty="0" smtClean="0">
                <a:solidFill>
                  <a:srgbClr val="000000"/>
                </a:solidFill>
              </a:rPr>
              <a:t>Wrapper </a:t>
            </a:r>
            <a:r>
              <a:rPr lang="en-US" sz="2000" dirty="0">
                <a:solidFill>
                  <a:srgbClr val="000000"/>
                </a:solidFill>
              </a:rPr>
              <a:t>methods can be applied only for test (or validation) part. In this case instead of removing a feature we can replace it with random noise - feature column is still there, but it no longer contains useful information. This method works if noise is drawn from the same distribution as original feature values (as otherwise estimator may fail). The simplest way to get such noise is to shuffle values for a feature, i.e. use other examples’ feature values - this is how permutation importance is computed.</a:t>
            </a:r>
            <a:endParaRPr lang="en-US" sz="2000" b="0" i="0" dirty="0">
              <a:solidFill>
                <a:srgbClr val="000000"/>
              </a:solidFill>
              <a:effectLst/>
            </a:endParaRPr>
          </a:p>
        </p:txBody>
      </p:sp>
    </p:spTree>
    <p:extLst>
      <p:ext uri="{BB962C8B-B14F-4D97-AF65-F5344CB8AC3E}">
        <p14:creationId xmlns:p14="http://schemas.microsoft.com/office/powerpoint/2010/main" val="2638335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Embedded Method</a:t>
            </a:r>
          </a:p>
        </p:txBody>
      </p:sp>
      <p:sp>
        <p:nvSpPr>
          <p:cNvPr id="3" name="Объект 2"/>
          <p:cNvSpPr>
            <a:spLocks noGrp="1"/>
          </p:cNvSpPr>
          <p:nvPr>
            <p:ph idx="1"/>
          </p:nvPr>
        </p:nvSpPr>
        <p:spPr>
          <a:xfrm>
            <a:off x="327025" y="1165356"/>
            <a:ext cx="11422879" cy="5451344"/>
          </a:xfrm>
        </p:spPr>
        <p:txBody>
          <a:bodyPr>
            <a:noAutofit/>
          </a:bodyPr>
          <a:lstStyle/>
          <a:p>
            <a:pPr marL="0" lvl="0" indent="0" eaLnBrk="0" fontAlgn="base" hangingPunct="0">
              <a:lnSpc>
                <a:spcPct val="100000"/>
              </a:lnSpc>
              <a:spcBef>
                <a:spcPct val="0"/>
              </a:spcBef>
              <a:spcAft>
                <a:spcPct val="0"/>
              </a:spcAft>
              <a:buNone/>
            </a:pPr>
            <a:r>
              <a:rPr lang="ru-RU" altLang="ru-RU" sz="2000" dirty="0" err="1">
                <a:solidFill>
                  <a:srgbClr val="000000"/>
                </a:solidFill>
              </a:rPr>
              <a:t>Embedded</a:t>
            </a:r>
            <a:r>
              <a:rPr lang="ru-RU" altLang="ru-RU" sz="2000" dirty="0">
                <a:solidFill>
                  <a:srgbClr val="000000"/>
                </a:solidFill>
              </a:rPr>
              <a:t> </a:t>
            </a:r>
            <a:r>
              <a:rPr lang="ru-RU" altLang="ru-RU" sz="2000" dirty="0" err="1">
                <a:solidFill>
                  <a:srgbClr val="000000"/>
                </a:solidFill>
              </a:rPr>
              <a:t>Method</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inbuilt</a:t>
            </a:r>
            <a:r>
              <a:rPr lang="ru-RU" altLang="ru-RU" sz="2000" dirty="0">
                <a:solidFill>
                  <a:srgbClr val="000000"/>
                </a:solidFill>
              </a:rPr>
              <a:t> </a:t>
            </a:r>
            <a:r>
              <a:rPr lang="ru-RU" altLang="ru-RU" sz="2000" dirty="0" err="1">
                <a:solidFill>
                  <a:srgbClr val="000000"/>
                </a:solidFill>
              </a:rPr>
              <a:t>variable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method</a:t>
            </a:r>
            <a:r>
              <a:rPr lang="ru-RU" altLang="ru-RU" sz="2000" dirty="0">
                <a:solidFill>
                  <a:srgbClr val="000000"/>
                </a:solidFill>
              </a:rPr>
              <a:t>.</a:t>
            </a:r>
            <a:endParaRPr lang="ru-RU" altLang="ru-RU" sz="2000" dirty="0"/>
          </a:p>
          <a:p>
            <a:pPr eaLnBrk="0" fontAlgn="base" hangingPunct="0">
              <a:lnSpc>
                <a:spcPct val="100000"/>
              </a:lnSpc>
              <a:spcBef>
                <a:spcPct val="0"/>
              </a:spcBef>
              <a:spcAft>
                <a:spcPct val="0"/>
              </a:spcAft>
            </a:pPr>
            <a:r>
              <a:rPr lang="ru-RU" altLang="ru-RU" sz="2000" dirty="0" err="1">
                <a:solidFill>
                  <a:srgbClr val="000000"/>
                </a:solidFill>
              </a:rPr>
              <a:t>Use</a:t>
            </a:r>
            <a:r>
              <a:rPr lang="ru-RU" altLang="ru-RU" sz="2000" dirty="0">
                <a:solidFill>
                  <a:srgbClr val="000000"/>
                </a:solidFill>
              </a:rPr>
              <a:t> </a:t>
            </a:r>
            <a:r>
              <a:rPr lang="ru-RU" altLang="ru-RU" sz="2000" dirty="0" err="1">
                <a:solidFill>
                  <a:srgbClr val="000000"/>
                </a:solidFill>
              </a:rPr>
              <a:t>regularization</a:t>
            </a:r>
            <a:r>
              <a:rPr lang="ru-RU" altLang="ru-RU" sz="2000" dirty="0">
                <a:solidFill>
                  <a:srgbClr val="000000"/>
                </a:solidFill>
              </a:rPr>
              <a:t> (L1, L2, </a:t>
            </a:r>
            <a:r>
              <a:rPr lang="ru-RU" altLang="ru-RU" sz="2000" dirty="0" err="1">
                <a:solidFill>
                  <a:srgbClr val="000000"/>
                </a:solidFill>
              </a:rPr>
              <a:t>Elastic</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during</a:t>
            </a:r>
            <a:r>
              <a:rPr lang="ru-RU" altLang="ru-RU" sz="2000" dirty="0">
                <a:solidFill>
                  <a:srgbClr val="000000"/>
                </a:solidFill>
              </a:rPr>
              <a:t> </a:t>
            </a:r>
            <a:r>
              <a:rPr lang="ru-RU" altLang="ru-RU" sz="2000" dirty="0" err="1">
                <a:solidFill>
                  <a:srgbClr val="000000"/>
                </a:solidFill>
              </a:rPr>
              <a:t>algorithm</a:t>
            </a:r>
            <a:r>
              <a:rPr lang="ru-RU" altLang="ru-RU" sz="2000" dirty="0">
                <a:solidFill>
                  <a:srgbClr val="000000"/>
                </a:solidFill>
              </a:rPr>
              <a:t> </a:t>
            </a:r>
            <a:r>
              <a:rPr lang="ru-RU" altLang="ru-RU" sz="2000" dirty="0" err="1">
                <a:solidFill>
                  <a:srgbClr val="000000"/>
                </a:solidFill>
              </a:rPr>
              <a:t>training</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frequently</a:t>
            </a:r>
            <a:r>
              <a:rPr lang="ru-RU" altLang="ru-RU" sz="2000" dirty="0">
                <a:solidFill>
                  <a:srgbClr val="000000"/>
                </a:solidFill>
              </a:rPr>
              <a:t> L1(</a:t>
            </a:r>
            <a:r>
              <a:rPr lang="ru-RU" altLang="ru-RU" sz="2000" dirty="0" err="1">
                <a:solidFill>
                  <a:srgbClr val="000000"/>
                </a:solidFill>
              </a:rPr>
              <a:t>Lasso</a:t>
            </a:r>
            <a:r>
              <a:rPr lang="ru-RU" altLang="ru-RU" sz="2000" dirty="0">
                <a:solidFill>
                  <a:srgbClr val="000000"/>
                </a:solidFill>
              </a:rPr>
              <a:t>) </a:t>
            </a:r>
            <a:r>
              <a:rPr lang="ru-RU" altLang="ru-RU" sz="2000" dirty="0" err="1">
                <a:solidFill>
                  <a:srgbClr val="000000"/>
                </a:solidFill>
              </a:rPr>
              <a:t>penalization</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here</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After</a:t>
            </a:r>
            <a:r>
              <a:rPr lang="ru-RU" altLang="ru-RU" sz="2000" dirty="0">
                <a:solidFill>
                  <a:srgbClr val="000000"/>
                </a:solidFill>
              </a:rPr>
              <a:t> </a:t>
            </a:r>
            <a:r>
              <a:rPr lang="ru-RU" altLang="ru-RU" sz="2000" dirty="0" err="1">
                <a:solidFill>
                  <a:srgbClr val="000000"/>
                </a:solidFill>
              </a:rPr>
              <a:t>training</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obtain</a:t>
            </a:r>
            <a:r>
              <a:rPr lang="ru-RU" altLang="ru-RU" sz="2000" dirty="0">
                <a:solidFill>
                  <a:srgbClr val="000000"/>
                </a:solidFill>
              </a:rPr>
              <a:t> </a:t>
            </a:r>
            <a:r>
              <a:rPr lang="ru-RU" altLang="ru-RU" sz="2000" dirty="0" err="1">
                <a:solidFill>
                  <a:srgbClr val="000000"/>
                </a:solidFill>
              </a:rPr>
              <a:t>its</a:t>
            </a:r>
            <a:r>
              <a:rPr lang="ru-RU" altLang="ru-RU" sz="2000" dirty="0">
                <a:solidFill>
                  <a:srgbClr val="000000"/>
                </a:solidFill>
              </a:rPr>
              <a:t> </a:t>
            </a:r>
            <a:r>
              <a:rPr lang="ru-RU" altLang="ru-RU" sz="2000" dirty="0" err="1">
                <a:solidFill>
                  <a:srgbClr val="000000"/>
                </a:solidFill>
              </a:rPr>
              <a:t>own</a:t>
            </a:r>
            <a:r>
              <a:rPr lang="ru-RU" altLang="ru-RU" sz="2000" dirty="0">
                <a:solidFill>
                  <a:srgbClr val="000000"/>
                </a:solidFill>
              </a:rPr>
              <a:t> </a:t>
            </a:r>
            <a:r>
              <a:rPr lang="ru-RU" altLang="ru-RU" sz="2000" dirty="0" err="1">
                <a:solidFill>
                  <a:srgbClr val="000000"/>
                </a:solidFill>
              </a:rPr>
              <a:t>regularization</a:t>
            </a:r>
            <a:r>
              <a:rPr lang="ru-RU" altLang="ru-RU" sz="2000" dirty="0">
                <a:solidFill>
                  <a:srgbClr val="000000"/>
                </a:solidFill>
              </a:rPr>
              <a:t> </a:t>
            </a:r>
            <a:r>
              <a:rPr lang="ru-RU" altLang="ru-RU" sz="2000" dirty="0" err="1">
                <a:solidFill>
                  <a:srgbClr val="000000"/>
                </a:solidFill>
              </a:rPr>
              <a:t>weight</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Not</a:t>
            </a:r>
            <a:r>
              <a:rPr lang="ru-RU" altLang="ru-RU" sz="2000" dirty="0">
                <a:solidFill>
                  <a:srgbClr val="000000"/>
                </a:solidFill>
              </a:rPr>
              <a:t> </a:t>
            </a:r>
            <a:r>
              <a:rPr lang="ru-RU" altLang="ru-RU" sz="2000" dirty="0" err="1">
                <a:solidFill>
                  <a:srgbClr val="000000"/>
                </a:solidFill>
              </a:rPr>
              <a:t>important</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are</a:t>
            </a:r>
            <a:r>
              <a:rPr lang="ru-RU" altLang="ru-RU" sz="2000" dirty="0">
                <a:solidFill>
                  <a:srgbClr val="000000"/>
                </a:solidFill>
              </a:rPr>
              <a:t> </a:t>
            </a:r>
            <a:r>
              <a:rPr lang="ru-RU" altLang="ru-RU" sz="2000" dirty="0" err="1">
                <a:solidFill>
                  <a:srgbClr val="000000"/>
                </a:solidFill>
              </a:rPr>
              <a:t>given</a:t>
            </a:r>
            <a:r>
              <a:rPr lang="ru-RU" altLang="ru-RU" sz="2000" dirty="0">
                <a:solidFill>
                  <a:srgbClr val="000000"/>
                </a:solidFill>
              </a:rPr>
              <a:t> </a:t>
            </a:r>
            <a:r>
              <a:rPr lang="ru-RU" altLang="ru-RU" sz="2000" dirty="0" err="1">
                <a:solidFill>
                  <a:srgbClr val="000000"/>
                </a:solidFill>
              </a:rPr>
              <a:t>very</a:t>
            </a:r>
            <a:r>
              <a:rPr lang="ru-RU" altLang="ru-RU" sz="2000" dirty="0">
                <a:solidFill>
                  <a:srgbClr val="000000"/>
                </a:solidFill>
              </a:rPr>
              <a:t> </a:t>
            </a:r>
            <a:r>
              <a:rPr lang="ru-RU" altLang="ru-RU" sz="2000" dirty="0" err="1">
                <a:solidFill>
                  <a:srgbClr val="000000"/>
                </a:solidFill>
              </a:rPr>
              <a:t>low</a:t>
            </a:r>
            <a:r>
              <a:rPr lang="ru-RU" altLang="ru-RU" sz="2000" dirty="0">
                <a:solidFill>
                  <a:srgbClr val="000000"/>
                </a:solidFill>
              </a:rPr>
              <a:t> </a:t>
            </a:r>
            <a:r>
              <a:rPr lang="ru-RU" altLang="ru-RU" sz="2000" dirty="0" err="1">
                <a:solidFill>
                  <a:srgbClr val="000000"/>
                </a:solidFill>
              </a:rPr>
              <a:t>weight</a:t>
            </a:r>
            <a:r>
              <a:rPr lang="ru-RU" altLang="ru-RU" sz="2000" dirty="0">
                <a:solidFill>
                  <a:srgbClr val="000000"/>
                </a:solidFill>
              </a:rPr>
              <a:t>(</a:t>
            </a:r>
            <a:r>
              <a:rPr lang="ru-RU" altLang="ru-RU" sz="2000" dirty="0" err="1">
                <a:solidFill>
                  <a:srgbClr val="000000"/>
                </a:solidFill>
              </a:rPr>
              <a:t>close</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zero</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Select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features</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non-zero</a:t>
            </a:r>
            <a:r>
              <a:rPr lang="ru-RU" altLang="ru-RU" sz="2000" dirty="0">
                <a:solidFill>
                  <a:srgbClr val="000000"/>
                </a:solidFill>
              </a:rPr>
              <a:t> </a:t>
            </a:r>
            <a:r>
              <a:rPr lang="ru-RU" altLang="ru-RU" sz="2000" dirty="0" err="1">
                <a:solidFill>
                  <a:srgbClr val="000000"/>
                </a:solidFill>
              </a:rPr>
              <a:t>coefficients</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coefficient</a:t>
            </a:r>
            <a:r>
              <a:rPr lang="ru-RU" altLang="ru-RU" sz="2000" dirty="0">
                <a:solidFill>
                  <a:srgbClr val="000000"/>
                </a:solidFill>
              </a:rPr>
              <a:t> </a:t>
            </a:r>
            <a:r>
              <a:rPr lang="ru-RU" altLang="ru-RU" sz="2000" dirty="0" err="1">
                <a:solidFill>
                  <a:srgbClr val="000000"/>
                </a:solidFill>
              </a:rPr>
              <a:t>above</a:t>
            </a:r>
            <a:r>
              <a:rPr lang="ru-RU" altLang="ru-RU" sz="2000" dirty="0">
                <a:solidFill>
                  <a:srgbClr val="000000"/>
                </a:solidFill>
              </a:rPr>
              <a:t> </a:t>
            </a:r>
            <a:r>
              <a:rPr lang="ru-RU" altLang="ru-RU" sz="2000" dirty="0" err="1">
                <a:solidFill>
                  <a:srgbClr val="000000"/>
                </a:solidFill>
              </a:rPr>
              <a:t>some</a:t>
            </a:r>
            <a:r>
              <a:rPr lang="ru-RU" altLang="ru-RU" sz="2000" dirty="0">
                <a:solidFill>
                  <a:srgbClr val="000000"/>
                </a:solidFill>
              </a:rPr>
              <a:t> </a:t>
            </a:r>
            <a:r>
              <a:rPr lang="ru-RU" altLang="ru-RU" sz="2000" dirty="0" err="1">
                <a:solidFill>
                  <a:srgbClr val="000000"/>
                </a:solidFill>
              </a:rPr>
              <a:t>threshold</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k-</a:t>
            </a:r>
            <a:r>
              <a:rPr lang="ru-RU" altLang="ru-RU" sz="2000" dirty="0" err="1">
                <a:solidFill>
                  <a:srgbClr val="000000"/>
                </a:solidFill>
              </a:rPr>
              <a:t>best</a:t>
            </a:r>
            <a:r>
              <a:rPr lang="ru-RU" altLang="ru-RU" sz="2000" dirty="0">
                <a:solidFill>
                  <a:srgbClr val="000000"/>
                </a:solidFill>
              </a:rPr>
              <a:t> </a:t>
            </a:r>
            <a:r>
              <a:rPr lang="ru-RU" altLang="ru-RU" sz="2000" dirty="0" err="1">
                <a:solidFill>
                  <a:srgbClr val="000000"/>
                </a:solidFill>
              </a:rPr>
              <a:t>feature</a:t>
            </a:r>
            <a:r>
              <a:rPr lang="ru-RU" altLang="ru-RU" sz="2000" dirty="0" smtClean="0">
                <a:solidFill>
                  <a:srgbClr val="000000"/>
                </a:solidFill>
              </a:rPr>
              <a:t>).</a:t>
            </a:r>
            <a:endParaRPr lang="en-US" altLang="ru-RU" sz="2000" dirty="0" smtClean="0">
              <a:solidFill>
                <a:srgbClr val="000000"/>
              </a:solidFill>
            </a:endParaRPr>
          </a:p>
          <a:p>
            <a:pPr eaLnBrk="0" fontAlgn="base" hangingPunct="0">
              <a:lnSpc>
                <a:spcPct val="100000"/>
              </a:lnSpc>
              <a:spcBef>
                <a:spcPct val="0"/>
              </a:spcBef>
              <a:spcAft>
                <a:spcPct val="0"/>
              </a:spcAft>
            </a:pPr>
            <a:r>
              <a:rPr lang="ru-RU" altLang="ru-RU" sz="2000" dirty="0" err="1" smtClean="0">
                <a:solidFill>
                  <a:srgbClr val="000000"/>
                </a:solidFill>
              </a:rPr>
              <a:t>Embedded</a:t>
            </a:r>
            <a:r>
              <a:rPr lang="ru-RU" altLang="ru-RU" sz="2000" dirty="0" smtClean="0">
                <a:solidFill>
                  <a:srgbClr val="000000"/>
                </a:solidFill>
              </a:rPr>
              <a:t> </a:t>
            </a:r>
            <a:r>
              <a:rPr lang="ru-RU" altLang="ru-RU" sz="2000" dirty="0" err="1">
                <a:solidFill>
                  <a:srgbClr val="000000"/>
                </a:solidFill>
              </a:rPr>
              <a:t>technique</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faster</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less</a:t>
            </a:r>
            <a:r>
              <a:rPr lang="ru-RU" altLang="ru-RU" sz="2000" dirty="0">
                <a:solidFill>
                  <a:srgbClr val="000000"/>
                </a:solidFill>
              </a:rPr>
              <a:t> </a:t>
            </a:r>
            <a:r>
              <a:rPr lang="ru-RU" altLang="ru-RU" sz="2000" dirty="0" err="1">
                <a:solidFill>
                  <a:srgbClr val="000000"/>
                </a:solidFill>
              </a:rPr>
              <a:t>expensive</a:t>
            </a:r>
            <a:r>
              <a:rPr lang="ru-RU" altLang="ru-RU" sz="2000" dirty="0">
                <a:solidFill>
                  <a:srgbClr val="000000"/>
                </a:solidFill>
              </a:rPr>
              <a:t> </a:t>
            </a:r>
            <a:r>
              <a:rPr lang="ru-RU" altLang="ru-RU" sz="2000" dirty="0" err="1">
                <a:solidFill>
                  <a:srgbClr val="000000"/>
                </a:solidFill>
              </a:rPr>
              <a:t>than</a:t>
            </a:r>
            <a:r>
              <a:rPr lang="ru-RU" altLang="ru-RU" sz="2000" dirty="0">
                <a:solidFill>
                  <a:srgbClr val="000000"/>
                </a:solidFill>
              </a:rPr>
              <a:t> </a:t>
            </a:r>
            <a:r>
              <a:rPr lang="ru-RU" altLang="ru-RU" sz="2000" dirty="0" err="1">
                <a:solidFill>
                  <a:srgbClr val="000000"/>
                </a:solidFill>
              </a:rPr>
              <a:t>wrapper</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accurate</a:t>
            </a:r>
            <a:r>
              <a:rPr lang="ru-RU" altLang="ru-RU" sz="2000" dirty="0">
                <a:solidFill>
                  <a:srgbClr val="000000"/>
                </a:solidFill>
              </a:rPr>
              <a:t> </a:t>
            </a:r>
            <a:r>
              <a:rPr lang="ru-RU" altLang="ru-RU" sz="2000" dirty="0" err="1">
                <a:solidFill>
                  <a:srgbClr val="000000"/>
                </a:solidFill>
              </a:rPr>
              <a:t>than</a:t>
            </a:r>
            <a:r>
              <a:rPr lang="ru-RU" altLang="ru-RU" sz="2000" dirty="0">
                <a:solidFill>
                  <a:srgbClr val="000000"/>
                </a:solidFill>
              </a:rPr>
              <a:t> </a:t>
            </a:r>
            <a:r>
              <a:rPr lang="ru-RU" altLang="ru-RU" sz="2000" dirty="0" err="1">
                <a:solidFill>
                  <a:srgbClr val="000000"/>
                </a:solidFill>
              </a:rPr>
              <a:t>filter</a:t>
            </a:r>
            <a:r>
              <a:rPr lang="ru-RU" altLang="ru-RU" sz="2000" dirty="0" smtClean="0">
                <a:solidFill>
                  <a:srgbClr val="000000"/>
                </a:solidFill>
              </a:rPr>
              <a:t>.</a:t>
            </a:r>
            <a:endParaRPr lang="en-US" altLang="ru-RU" sz="2000" dirty="0" smtClean="0">
              <a:solidFill>
                <a:srgbClr val="000000"/>
              </a:solidFill>
            </a:endParaRPr>
          </a:p>
          <a:p>
            <a:pPr eaLnBrk="0" fontAlgn="base" hangingPunct="0">
              <a:lnSpc>
                <a:spcPct val="100000"/>
              </a:lnSpc>
              <a:spcBef>
                <a:spcPct val="0"/>
              </a:spcBef>
              <a:spcAft>
                <a:spcPct val="0"/>
              </a:spcAft>
            </a:pPr>
            <a:endParaRPr lang="ru-RU" altLang="ru-RU" sz="2000" dirty="0">
              <a:solidFill>
                <a:srgbClr val="000000"/>
              </a:solidFill>
            </a:endParaRPr>
          </a:p>
          <a:p>
            <a:pPr eaLnBrk="0" fontAlgn="base" hangingPunct="0">
              <a:lnSpc>
                <a:spcPct val="100000"/>
              </a:lnSpc>
              <a:spcBef>
                <a:spcPct val="0"/>
              </a:spcBef>
              <a:spcAft>
                <a:spcPct val="0"/>
              </a:spcAft>
            </a:pPr>
            <a:r>
              <a:rPr lang="en-US" altLang="ru-RU" sz="2000" dirty="0" smtClean="0"/>
              <a:t>Pruning – make all weight less than threshold to zero  and then use sparse matrix algorithms </a:t>
            </a: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AutoShape 2"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9064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b="1" dirty="0"/>
              <a:t>Example of histogram analysis</a:t>
            </a:r>
            <a:r>
              <a:rPr lang="en-US" sz="2000" dirty="0" smtClean="0"/>
              <a:t>.</a:t>
            </a:r>
          </a:p>
          <a:p>
            <a:r>
              <a:rPr lang="en-US" sz="2000" dirty="0" smtClean="0"/>
              <a:t>Histogram </a:t>
            </a:r>
            <a:r>
              <a:rPr lang="en-US" sz="2000" dirty="0"/>
              <a:t>represents the underlying structure in the form of a frequency distribution; that is, how often a particular value occurs</a:t>
            </a:r>
            <a:r>
              <a:rPr lang="en-US" sz="2000" dirty="0" smtClean="0"/>
              <a:t>.</a:t>
            </a:r>
          </a:p>
          <a:p>
            <a:r>
              <a:rPr lang="en-US" sz="2000" dirty="0" smtClean="0"/>
              <a:t>Histograms </a:t>
            </a:r>
            <a:r>
              <a:rPr lang="en-US" sz="2000" dirty="0"/>
              <a:t>help us see data symmetry, peaks, outliers or data error through omission.</a:t>
            </a:r>
            <a:br>
              <a:rPr lang="en-US" sz="2000" dirty="0"/>
            </a:br>
            <a:r>
              <a:rPr lang="en-US" sz="2000" dirty="0"/>
              <a:t>When multimodal histograms is presence (more than one peak), there's room to split the data. </a:t>
            </a:r>
            <a:endParaRPr lang="en-US" sz="2000" dirty="0" smtClean="0"/>
          </a:p>
          <a:p>
            <a:pPr lvl="1"/>
            <a:r>
              <a:rPr lang="en-US" sz="2000" dirty="0" smtClean="0"/>
              <a:t>For </a:t>
            </a:r>
            <a:r>
              <a:rPr lang="en-US" sz="2000" dirty="0"/>
              <a:t>every peak, we can build a different model.</a:t>
            </a:r>
            <a:endParaRPr lang="ru-RU" sz="2000" dirty="0"/>
          </a:p>
        </p:txBody>
      </p:sp>
      <p:pic>
        <p:nvPicPr>
          <p:cNvPr id="5" name="Рисунок 4"/>
          <p:cNvPicPr>
            <a:picLocks noChangeAspect="1"/>
          </p:cNvPicPr>
          <p:nvPr/>
        </p:nvPicPr>
        <p:blipFill>
          <a:blip r:embed="rId2"/>
          <a:stretch>
            <a:fillRect/>
          </a:stretch>
        </p:blipFill>
        <p:spPr>
          <a:xfrm>
            <a:off x="4147115" y="3699260"/>
            <a:ext cx="4484138" cy="2767354"/>
          </a:xfrm>
          <a:prstGeom prst="rect">
            <a:avLst/>
          </a:prstGeom>
        </p:spPr>
      </p:pic>
    </p:spTree>
    <p:extLst>
      <p:ext uri="{BB962C8B-B14F-4D97-AF65-F5344CB8AC3E}">
        <p14:creationId xmlns:p14="http://schemas.microsoft.com/office/powerpoint/2010/main" val="345463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b="1" dirty="0"/>
              <a:t>Example of correlation analysis</a:t>
            </a:r>
            <a:r>
              <a:rPr lang="en-US" sz="2000" dirty="0"/>
              <a:t> - here we can eliminate features with high correlation or independent for our aim.</a:t>
            </a:r>
            <a:endParaRPr lang="ru-RU" sz="16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2"/>
          <a:stretch>
            <a:fillRect/>
          </a:stretch>
        </p:blipFill>
        <p:spPr>
          <a:xfrm>
            <a:off x="2425430" y="2196194"/>
            <a:ext cx="6339382" cy="4395106"/>
          </a:xfrm>
          <a:prstGeom prst="rect">
            <a:avLst/>
          </a:prstGeom>
        </p:spPr>
      </p:pic>
    </p:spTree>
    <p:extLst>
      <p:ext uri="{BB962C8B-B14F-4D97-AF65-F5344CB8AC3E}">
        <p14:creationId xmlns:p14="http://schemas.microsoft.com/office/powerpoint/2010/main" val="764659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dirty="0" smtClean="0"/>
              <a:t>Example – </a:t>
            </a:r>
            <a:r>
              <a:rPr lang="en-US" sz="2000" dirty="0" err="1" smtClean="0"/>
              <a:t>BoxPlot</a:t>
            </a:r>
            <a:r>
              <a:rPr lang="en-US" sz="2000" dirty="0" smtClean="0"/>
              <a:t>. </a:t>
            </a:r>
          </a:p>
          <a:p>
            <a:pPr marL="228600" lvl="1">
              <a:spcBef>
                <a:spcPts val="1000"/>
              </a:spcBef>
            </a:pPr>
            <a:r>
              <a:rPr lang="en-US" sz="2000" dirty="0" smtClean="0"/>
              <a:t>The </a:t>
            </a:r>
            <a:r>
              <a:rPr lang="en-US" sz="2000" dirty="0"/>
              <a:t>box plot (a.k.a. box and whisker diagram) is a standardized way of displaying the distribution of data based on the five number summary: Minimum, First quartile, Median, Third quartile, Maximum</a:t>
            </a:r>
            <a:r>
              <a:rPr lang="en-US" sz="2000" dirty="0" smtClean="0"/>
              <a:t>.</a:t>
            </a:r>
            <a:r>
              <a:rPr lang="ru-RU" sz="2000" dirty="0" smtClean="0"/>
              <a:t> </a:t>
            </a:r>
            <a:r>
              <a:rPr lang="en-US" sz="1600" dirty="0"/>
              <a:t>The box plot </a:t>
            </a:r>
            <a:r>
              <a:rPr lang="ru-RU" sz="1600" dirty="0" smtClean="0"/>
              <a:t> </a:t>
            </a:r>
            <a:r>
              <a:rPr lang="en-US" sz="1600" dirty="0" smtClean="0"/>
              <a:t>allows one to estimate and delete anomalies.</a:t>
            </a:r>
            <a:endParaRPr lang="ru-RU" sz="12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1350925" y="2924175"/>
            <a:ext cx="9490150" cy="3714750"/>
          </a:xfrm>
          <a:prstGeom prst="rect">
            <a:avLst/>
          </a:prstGeom>
        </p:spPr>
      </p:pic>
    </p:spTree>
    <p:extLst>
      <p:ext uri="{BB962C8B-B14F-4D97-AF65-F5344CB8AC3E}">
        <p14:creationId xmlns:p14="http://schemas.microsoft.com/office/powerpoint/2010/main" val="92035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dirty="0"/>
              <a:t>Example of check data stationary</a:t>
            </a:r>
            <a:r>
              <a:rPr lang="en-US" sz="2000" dirty="0" smtClean="0"/>
              <a:t>.</a:t>
            </a:r>
          </a:p>
          <a:p>
            <a:r>
              <a:rPr lang="en-US" sz="2000" dirty="0"/>
              <a:t> make data stationary by its difference.</a:t>
            </a:r>
            <a:endParaRPr lang="en-US" sz="20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p:cNvPicPr>
            <a:picLocks noChangeAspect="1"/>
          </p:cNvPicPr>
          <p:nvPr/>
        </p:nvPicPr>
        <p:blipFill>
          <a:blip r:embed="rId2"/>
          <a:stretch>
            <a:fillRect/>
          </a:stretch>
        </p:blipFill>
        <p:spPr>
          <a:xfrm>
            <a:off x="962025" y="2276406"/>
            <a:ext cx="8636771" cy="3381444"/>
          </a:xfrm>
          <a:prstGeom prst="rect">
            <a:avLst/>
          </a:prstGeom>
        </p:spPr>
      </p:pic>
    </p:spTree>
    <p:extLst>
      <p:ext uri="{BB962C8B-B14F-4D97-AF65-F5344CB8AC3E}">
        <p14:creationId xmlns:p14="http://schemas.microsoft.com/office/powerpoint/2010/main" val="420766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4917304" cy="4351338"/>
          </a:xfrm>
        </p:spPr>
        <p:txBody>
          <a:bodyPr>
            <a:normAutofit/>
          </a:bodyPr>
          <a:lstStyle/>
          <a:p>
            <a:r>
              <a:rPr lang="en-US" sz="2000" dirty="0"/>
              <a:t>Example of seasonal dependency </a:t>
            </a:r>
            <a:r>
              <a:rPr lang="en-US" sz="2000" dirty="0" smtClean="0"/>
              <a:t>checking</a:t>
            </a:r>
          </a:p>
          <a:p>
            <a:r>
              <a:rPr lang="en-US" sz="2000" dirty="0" smtClean="0"/>
              <a:t> we can see- </a:t>
            </a:r>
            <a:r>
              <a:rPr lang="en-US" sz="2000" dirty="0"/>
              <a:t>year dependency by corresponding segmentation of the data</a:t>
            </a:r>
            <a:r>
              <a:rPr lang="en-US" sz="2000" dirty="0" smtClean="0"/>
              <a:t>.</a:t>
            </a:r>
          </a:p>
          <a:p>
            <a:r>
              <a:rPr lang="en-US" sz="2000" dirty="0" smtClean="0"/>
              <a:t>It </a:t>
            </a:r>
            <a:r>
              <a:rPr lang="en-US" sz="2000" dirty="0"/>
              <a:t>is also high monthly dependence is presence (especially in august, where are holidays).</a:t>
            </a:r>
            <a:endParaRPr lang="en-US" sz="16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5692105" y="1517977"/>
            <a:ext cx="6056982" cy="5105400"/>
          </a:xfrm>
          <a:prstGeom prst="rect">
            <a:avLst/>
          </a:prstGeom>
        </p:spPr>
      </p:pic>
    </p:spTree>
    <p:extLst>
      <p:ext uri="{BB962C8B-B14F-4D97-AF65-F5344CB8AC3E}">
        <p14:creationId xmlns:p14="http://schemas.microsoft.com/office/powerpoint/2010/main" val="16672121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1709</Words>
  <Application>Microsoft Office PowerPoint</Application>
  <PresentationFormat>Широкоэкранный</PresentationFormat>
  <Paragraphs>221</Paragraphs>
  <Slides>41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41</vt:i4>
      </vt:variant>
    </vt:vector>
  </HeadingPairs>
  <TitlesOfParts>
    <vt:vector size="48" baseType="lpstr">
      <vt:lpstr>Arial</vt:lpstr>
      <vt:lpstr>Calibri</vt:lpstr>
      <vt:lpstr>Calibri Light</vt:lpstr>
      <vt:lpstr>Cambria Math</vt:lpstr>
      <vt:lpstr>Courier New</vt:lpstr>
      <vt:lpstr>georgia</vt:lpstr>
      <vt:lpstr>Тема Office</vt:lpstr>
      <vt:lpstr>Feature Engineering in  Time Series Analysis</vt:lpstr>
      <vt:lpstr>Feature Engineering In Time Series Analysis</vt:lpstr>
      <vt:lpstr>Exploratory Data Analysis (EDA)</vt:lpstr>
      <vt:lpstr>Exploratory Data Analysis (EDA). Examples</vt:lpstr>
      <vt:lpstr>Exploratory Data Analysis (EDA). Examples</vt:lpstr>
      <vt:lpstr>Exploratory Data Analysis (EDA). Examples</vt:lpstr>
      <vt:lpstr>Exploratory Data Analysis (EDA). Examples</vt:lpstr>
      <vt:lpstr>Exploratory Data Analysis (EDA). Examples</vt:lpstr>
      <vt:lpstr>Exploratory Data Analysis (EDA). Examples</vt:lpstr>
      <vt:lpstr>Feature Representation. </vt:lpstr>
      <vt:lpstr>Feature Representation. Examples</vt:lpstr>
      <vt:lpstr>Feature Representation. Examples</vt:lpstr>
      <vt:lpstr>Feature Representation. Examples</vt:lpstr>
      <vt:lpstr>Time Series Transformations</vt:lpstr>
      <vt:lpstr>Time Series Transformations. The Box Cox transformation </vt:lpstr>
      <vt:lpstr>Time Series Transformations. The Box Cox transformation </vt:lpstr>
      <vt:lpstr> Feature Extraction. Examples</vt:lpstr>
      <vt:lpstr>Frequency domain representation</vt:lpstr>
      <vt:lpstr>Frequency domain representation</vt:lpstr>
      <vt:lpstr>Frequency domain representation</vt:lpstr>
      <vt:lpstr>Frequency domain representation</vt:lpstr>
      <vt:lpstr>Frequency domain representation</vt:lpstr>
      <vt:lpstr> Feature Extraction. Examples</vt:lpstr>
      <vt:lpstr> Feature Extraction. Examples</vt:lpstr>
      <vt:lpstr> Feature Extraction. Examples</vt:lpstr>
      <vt:lpstr>Feature Selection</vt:lpstr>
      <vt:lpstr>Filtration based feature Selection</vt:lpstr>
      <vt:lpstr>Feature Selection</vt:lpstr>
      <vt:lpstr>Feature Selection</vt:lpstr>
      <vt:lpstr>Feature Selection</vt:lpstr>
      <vt:lpstr>Feature Selection. ANalysis Of VAriance (ANOVA)</vt:lpstr>
      <vt:lpstr>Feature Selection. ANalysis Of VAriance (ANOVA)</vt:lpstr>
      <vt:lpstr>Feature Selection. ANalysis Of VAriance (ANOVA)</vt:lpstr>
      <vt:lpstr>Feature Selection. ANalysis Of VAriance (ANOVA)</vt:lpstr>
      <vt:lpstr>Feature importance feature Selection</vt:lpstr>
      <vt:lpstr>Feature importance</vt:lpstr>
      <vt:lpstr>Feature importance</vt:lpstr>
      <vt:lpstr>Feature Selection. Wrapper methods</vt:lpstr>
      <vt:lpstr>Feature importance. Wrapper methods</vt:lpstr>
      <vt:lpstr>Feature importance. Wrapper methods</vt:lpstr>
      <vt:lpstr>Feature importance. Embedded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AutoRegressive Moving Average models</dc:title>
  <dc:creator>Ронкин Михаил Владимирович</dc:creator>
  <cp:lastModifiedBy>Ронкин Михаил Владимирович</cp:lastModifiedBy>
  <cp:revision>69</cp:revision>
  <dcterms:created xsi:type="dcterms:W3CDTF">2021-11-21T16:45:21Z</dcterms:created>
  <dcterms:modified xsi:type="dcterms:W3CDTF">2022-03-28T12:34:16Z</dcterms:modified>
</cp:coreProperties>
</file>